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5" r:id="rId8"/>
    <p:sldId id="266" r:id="rId9"/>
    <p:sldId id="262" r:id="rId10"/>
    <p:sldId id="267" r:id="rId11"/>
    <p:sldId id="268" r:id="rId12"/>
    <p:sldId id="263" r:id="rId13"/>
    <p:sldId id="269" r:id="rId14"/>
    <p:sldId id="270" r:id="rId15"/>
    <p:sldId id="264" r:id="rId16"/>
    <p:sldId id="273"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31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3989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823793"/>
            <a:ext cx="7477601" cy="3832860"/>
          </a:xfrm>
          <a:prstGeom prst="rect">
            <a:avLst/>
          </a:prstGeom>
          <a:noFill/>
          <a:ln/>
        </p:spPr>
        <p:txBody>
          <a:bodyPr wrap="square" rtlCol="0" anchor="t"/>
          <a:lstStyle/>
          <a:p>
            <a:pPr marL="0" indent="0">
              <a:lnSpc>
                <a:spcPts val="7545"/>
              </a:lnSpc>
              <a:buNone/>
            </a:pPr>
            <a:r>
              <a:rPr lang="en-US" sz="6036" dirty="0">
                <a:solidFill>
                  <a:srgbClr val="FFFFFF"/>
                </a:solidFill>
                <a:latin typeface="Fraunces" pitchFamily="34" charset="0"/>
                <a:ea typeface="Fraunces" pitchFamily="34" charset="-122"/>
                <a:cs typeface="Fraunces" pitchFamily="34" charset="-120"/>
              </a:rPr>
              <a:t>A Comprehensive Agricultural Intelligence Platform For Beans</a:t>
            </a:r>
            <a:endParaRPr lang="en-US" sz="6036" dirty="0"/>
          </a:p>
        </p:txBody>
      </p:sp>
      <p:sp>
        <p:nvSpPr>
          <p:cNvPr id="6" name="Text 3"/>
          <p:cNvSpPr/>
          <p:nvPr/>
        </p:nvSpPr>
        <p:spPr>
          <a:xfrm>
            <a:off x="833199" y="4989909"/>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BeanCare is an intelligent platform that empowers bean farmers with valuable insights to improve their operations and yields. Developed in 2024, this comprehensive system aims to revolutionize the way bean farmers approach their cultivation and business strategies.</a:t>
            </a:r>
            <a:endParaRPr lang="en-US" sz="1750" dirty="0"/>
          </a:p>
        </p:txBody>
      </p:sp>
      <p:pic>
        <p:nvPicPr>
          <p:cNvPr id="11" name="Google Shape;88;p1">
            <a:extLst>
              <a:ext uri="{FF2B5EF4-FFF2-40B4-BE49-F238E27FC236}">
                <a16:creationId xmlns:a16="http://schemas.microsoft.com/office/drawing/2014/main" id="{8FAE66A6-AEED-4A3A-9717-B4F326EE2905}"/>
              </a:ext>
            </a:extLst>
          </p:cNvPr>
          <p:cNvPicPr preferRelativeResize="0"/>
          <p:nvPr/>
        </p:nvPicPr>
        <p:blipFill rotWithShape="1">
          <a:blip r:embed="rId4">
            <a:alphaModFix amt="80000"/>
          </a:blip>
          <a:srcRect r="52090"/>
          <a:stretch/>
        </p:blipFill>
        <p:spPr>
          <a:xfrm>
            <a:off x="0" y="7526959"/>
            <a:ext cx="3128044" cy="704888"/>
          </a:xfrm>
          <a:prstGeom prst="rect">
            <a:avLst/>
          </a:prstGeom>
          <a:noFill/>
          <a:ln>
            <a:noFill/>
          </a:ln>
        </p:spPr>
      </p:pic>
      <p:sp>
        <p:nvSpPr>
          <p:cNvPr id="12" name="Google Shape;94;p1">
            <a:extLst>
              <a:ext uri="{FF2B5EF4-FFF2-40B4-BE49-F238E27FC236}">
                <a16:creationId xmlns:a16="http://schemas.microsoft.com/office/drawing/2014/main" id="{7C91C0CF-492E-4432-B5DD-F5BC87C590E9}"/>
              </a:ext>
            </a:extLst>
          </p:cNvPr>
          <p:cNvSpPr txBox="1"/>
          <p:nvPr/>
        </p:nvSpPr>
        <p:spPr>
          <a:xfrm>
            <a:off x="3543710" y="7490959"/>
            <a:ext cx="5192243" cy="710964"/>
          </a:xfrm>
          <a:prstGeom prst="rect">
            <a:avLst/>
          </a:prstGeom>
          <a:noFill/>
          <a:ln>
            <a:noFill/>
          </a:ln>
        </p:spPr>
        <p:txBody>
          <a:bodyPr spcFirstLastPara="1" wrap="square" lIns="0" tIns="0" rIns="0" bIns="0" anchor="t" anchorCtr="0">
            <a:spAutoFit/>
          </a:bodyPr>
          <a:lstStyle/>
          <a:p>
            <a:pPr algn="ctr">
              <a:lnSpc>
                <a:spcPct val="104985"/>
              </a:lnSpc>
            </a:pPr>
            <a:r>
              <a:rPr lang="en-US" sz="4400" dirty="0">
                <a:solidFill>
                  <a:srgbClr val="FFFFFF"/>
                </a:solidFill>
                <a:latin typeface="Arial"/>
                <a:ea typeface="Arial"/>
                <a:cs typeface="Arial"/>
                <a:sym typeface="Arial"/>
              </a:rPr>
              <a:t>2024 - 24 - 103</a:t>
            </a:r>
            <a:endParaRPr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chemeClr val="tx2">
              <a:lumMod val="60000"/>
              <a:lumOff val="40000"/>
            </a:schemeClr>
          </a:solidFill>
          <a:ln/>
        </p:spPr>
      </p:sp>
      <p:sp>
        <p:nvSpPr>
          <p:cNvPr id="4" name="Text 2"/>
          <p:cNvSpPr/>
          <p:nvPr/>
        </p:nvSpPr>
        <p:spPr>
          <a:xfrm>
            <a:off x="1760220" y="376544"/>
            <a:ext cx="9802178" cy="694373"/>
          </a:xfrm>
          <a:prstGeom prst="rect">
            <a:avLst/>
          </a:prstGeom>
          <a:noFill/>
          <a:ln/>
        </p:spPr>
        <p:txBody>
          <a:bodyPr wrap="none" rtlCol="0" anchor="t"/>
          <a:lstStyle/>
          <a:p>
            <a:pPr marL="0" indent="0">
              <a:lnSpc>
                <a:spcPts val="5468"/>
              </a:lnSpc>
              <a:buNone/>
            </a:pPr>
            <a:r>
              <a:rPr lang="en-US" sz="4374" b="1" dirty="0">
                <a:solidFill>
                  <a:srgbClr val="002060"/>
                </a:solidFill>
                <a:latin typeface="Barlow" pitchFamily="34" charset="0"/>
                <a:ea typeface="Barlow" pitchFamily="34" charset="-122"/>
                <a:cs typeface="Barlow" pitchFamily="34" charset="-120"/>
              </a:rPr>
              <a:t>Model Loading and Prediction Functions</a:t>
            </a:r>
            <a:endParaRPr lang="en-US" sz="4374" dirty="0">
              <a:solidFill>
                <a:srgbClr val="002060"/>
              </a:solidFill>
            </a:endParaRPr>
          </a:p>
        </p:txBody>
      </p:sp>
      <p:pic>
        <p:nvPicPr>
          <p:cNvPr id="11" name="Picture 10">
            <a:extLst>
              <a:ext uri="{FF2B5EF4-FFF2-40B4-BE49-F238E27FC236}">
                <a16:creationId xmlns:a16="http://schemas.microsoft.com/office/drawing/2014/main" id="{9002ECF8-6ADF-4EC8-896E-9508643A0100}"/>
              </a:ext>
            </a:extLst>
          </p:cNvPr>
          <p:cNvPicPr>
            <a:picLocks noChangeAspect="1"/>
          </p:cNvPicPr>
          <p:nvPr/>
        </p:nvPicPr>
        <p:blipFill>
          <a:blip r:embed="rId3"/>
          <a:stretch>
            <a:fillRect/>
          </a:stretch>
        </p:blipFill>
        <p:spPr>
          <a:xfrm>
            <a:off x="378642" y="1273632"/>
            <a:ext cx="13898832" cy="6204800"/>
          </a:xfrm>
          <a:prstGeom prst="rect">
            <a:avLst/>
          </a:prstGeom>
        </p:spPr>
      </p:pic>
      <p:pic>
        <p:nvPicPr>
          <p:cNvPr id="12" name="Google Shape;88;p1">
            <a:extLst>
              <a:ext uri="{FF2B5EF4-FFF2-40B4-BE49-F238E27FC236}">
                <a16:creationId xmlns:a16="http://schemas.microsoft.com/office/drawing/2014/main" id="{5F834336-2A7D-49CD-9A6E-5BF640BA558B}"/>
              </a:ext>
            </a:extLst>
          </p:cNvPr>
          <p:cNvPicPr preferRelativeResize="0"/>
          <p:nvPr/>
        </p:nvPicPr>
        <p:blipFill rotWithShape="1">
          <a:blip r:embed="rId4">
            <a:alphaModFix amt="80000"/>
          </a:blip>
          <a:srcRect r="52090"/>
          <a:stretch/>
        </p:blipFill>
        <p:spPr>
          <a:xfrm>
            <a:off x="0" y="7642193"/>
            <a:ext cx="2606703" cy="587407"/>
          </a:xfrm>
          <a:prstGeom prst="rect">
            <a:avLst/>
          </a:prstGeom>
          <a:noFill/>
          <a:ln>
            <a:noFill/>
          </a:ln>
        </p:spPr>
      </p:pic>
      <p:pic>
        <p:nvPicPr>
          <p:cNvPr id="13" name="Google Shape;89;p1">
            <a:extLst>
              <a:ext uri="{FF2B5EF4-FFF2-40B4-BE49-F238E27FC236}">
                <a16:creationId xmlns:a16="http://schemas.microsoft.com/office/drawing/2014/main" id="{F8E4ED33-D71A-4C60-8D01-E5DCFC2CD249}"/>
              </a:ext>
            </a:extLst>
          </p:cNvPr>
          <p:cNvPicPr preferRelativeResize="0"/>
          <p:nvPr/>
        </p:nvPicPr>
        <p:blipFill rotWithShape="1">
          <a:blip r:embed="rId5">
            <a:alphaModFix amt="27000"/>
          </a:blip>
          <a:srcRect t="23457" b="23457"/>
          <a:stretch/>
        </p:blipFill>
        <p:spPr>
          <a:xfrm>
            <a:off x="1" y="7642962"/>
            <a:ext cx="14630400" cy="587407"/>
          </a:xfrm>
          <a:prstGeom prst="rect">
            <a:avLst/>
          </a:prstGeom>
          <a:noFill/>
          <a:ln>
            <a:noFill/>
          </a:ln>
        </p:spPr>
      </p:pic>
      <p:sp>
        <p:nvSpPr>
          <p:cNvPr id="15" name="Google Shape;241;p8">
            <a:extLst>
              <a:ext uri="{FF2B5EF4-FFF2-40B4-BE49-F238E27FC236}">
                <a16:creationId xmlns:a16="http://schemas.microsoft.com/office/drawing/2014/main" id="{E0C8132E-83A4-4414-BE54-BA5D647003AD}"/>
              </a:ext>
            </a:extLst>
          </p:cNvPr>
          <p:cNvSpPr txBox="1"/>
          <p:nvPr/>
        </p:nvSpPr>
        <p:spPr>
          <a:xfrm>
            <a:off x="7066389" y="7759879"/>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IT20299170    |   </a:t>
            </a:r>
            <a:r>
              <a:rPr lang="en-US" sz="1866" dirty="0" err="1">
                <a:solidFill>
                  <a:schemeClr val="bg1"/>
                </a:solidFill>
                <a:latin typeface="Arial"/>
                <a:ea typeface="Arial"/>
                <a:cs typeface="Arial"/>
                <a:sym typeface="Arial"/>
              </a:rPr>
              <a:t>Subasinghe</a:t>
            </a:r>
            <a:r>
              <a:rPr lang="en-US" sz="1866" dirty="0">
                <a:solidFill>
                  <a:schemeClr val="bg1"/>
                </a:solidFill>
                <a:latin typeface="Arial"/>
                <a:ea typeface="Arial"/>
                <a:cs typeface="Arial"/>
                <a:sym typeface="Arial"/>
              </a:rPr>
              <a:t> H.K.A.AS   |  2023 - 24 - 103 </a:t>
            </a:r>
            <a:endParaRPr sz="1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chemeClr val="tx2">
              <a:lumMod val="60000"/>
              <a:lumOff val="40000"/>
            </a:schemeClr>
          </a:solidFill>
          <a:ln/>
        </p:spPr>
      </p:sp>
      <p:sp>
        <p:nvSpPr>
          <p:cNvPr id="4" name="Text 2"/>
          <p:cNvSpPr/>
          <p:nvPr/>
        </p:nvSpPr>
        <p:spPr>
          <a:xfrm>
            <a:off x="2000851" y="285123"/>
            <a:ext cx="5554980" cy="694373"/>
          </a:xfrm>
          <a:prstGeom prst="rect">
            <a:avLst/>
          </a:prstGeom>
          <a:noFill/>
          <a:ln/>
        </p:spPr>
        <p:txBody>
          <a:bodyPr wrap="none" rtlCol="0" anchor="t"/>
          <a:lstStyle/>
          <a:p>
            <a:pPr marL="0" indent="0">
              <a:lnSpc>
                <a:spcPts val="5468"/>
              </a:lnSpc>
              <a:buNone/>
            </a:pPr>
            <a:r>
              <a:rPr lang="en-US" sz="4374" b="1" dirty="0">
                <a:solidFill>
                  <a:srgbClr val="002060"/>
                </a:solidFill>
                <a:latin typeface="Barlow" pitchFamily="34" charset="0"/>
                <a:ea typeface="Barlow" pitchFamily="34" charset="-122"/>
                <a:cs typeface="Barlow" pitchFamily="34" charset="-120"/>
              </a:rPr>
              <a:t>Flask API Endpoints</a:t>
            </a:r>
            <a:endParaRPr lang="en-US" sz="4374" dirty="0">
              <a:solidFill>
                <a:srgbClr val="002060"/>
              </a:solidFill>
            </a:endParaRPr>
          </a:p>
        </p:txBody>
      </p:sp>
      <p:pic>
        <p:nvPicPr>
          <p:cNvPr id="7" name="Picture 6">
            <a:extLst>
              <a:ext uri="{FF2B5EF4-FFF2-40B4-BE49-F238E27FC236}">
                <a16:creationId xmlns:a16="http://schemas.microsoft.com/office/drawing/2014/main" id="{35F88EF7-7767-4495-BC94-28F781B4892D}"/>
              </a:ext>
            </a:extLst>
          </p:cNvPr>
          <p:cNvPicPr>
            <a:picLocks noChangeAspect="1"/>
          </p:cNvPicPr>
          <p:nvPr/>
        </p:nvPicPr>
        <p:blipFill>
          <a:blip r:embed="rId3"/>
          <a:stretch>
            <a:fillRect/>
          </a:stretch>
        </p:blipFill>
        <p:spPr>
          <a:xfrm>
            <a:off x="288758" y="1264619"/>
            <a:ext cx="14004758" cy="6217864"/>
          </a:xfrm>
          <a:prstGeom prst="rect">
            <a:avLst/>
          </a:prstGeom>
        </p:spPr>
      </p:pic>
      <p:pic>
        <p:nvPicPr>
          <p:cNvPr id="8" name="Google Shape;88;p1">
            <a:extLst>
              <a:ext uri="{FF2B5EF4-FFF2-40B4-BE49-F238E27FC236}">
                <a16:creationId xmlns:a16="http://schemas.microsoft.com/office/drawing/2014/main" id="{096E1B45-6D9F-4EDA-83F3-9162388939E0}"/>
              </a:ext>
            </a:extLst>
          </p:cNvPr>
          <p:cNvPicPr preferRelativeResize="0"/>
          <p:nvPr/>
        </p:nvPicPr>
        <p:blipFill rotWithShape="1">
          <a:blip r:embed="rId4">
            <a:alphaModFix amt="80000"/>
          </a:blip>
          <a:srcRect r="52090"/>
          <a:stretch/>
        </p:blipFill>
        <p:spPr>
          <a:xfrm>
            <a:off x="0" y="7650773"/>
            <a:ext cx="2606703" cy="587407"/>
          </a:xfrm>
          <a:prstGeom prst="rect">
            <a:avLst/>
          </a:prstGeom>
          <a:noFill/>
          <a:ln>
            <a:noFill/>
          </a:ln>
        </p:spPr>
      </p:pic>
      <p:pic>
        <p:nvPicPr>
          <p:cNvPr id="9" name="Google Shape;89;p1">
            <a:extLst>
              <a:ext uri="{FF2B5EF4-FFF2-40B4-BE49-F238E27FC236}">
                <a16:creationId xmlns:a16="http://schemas.microsoft.com/office/drawing/2014/main" id="{DB004301-3C4D-46D4-A455-9E4BEAAE0754}"/>
              </a:ext>
            </a:extLst>
          </p:cNvPr>
          <p:cNvPicPr preferRelativeResize="0"/>
          <p:nvPr/>
        </p:nvPicPr>
        <p:blipFill rotWithShape="1">
          <a:blip r:embed="rId5">
            <a:alphaModFix amt="27000"/>
          </a:blip>
          <a:srcRect t="23457" b="23457"/>
          <a:stretch/>
        </p:blipFill>
        <p:spPr>
          <a:xfrm>
            <a:off x="1" y="7691089"/>
            <a:ext cx="14630400" cy="587407"/>
          </a:xfrm>
          <a:prstGeom prst="rect">
            <a:avLst/>
          </a:prstGeom>
          <a:noFill/>
          <a:ln>
            <a:noFill/>
          </a:ln>
        </p:spPr>
      </p:pic>
      <p:sp>
        <p:nvSpPr>
          <p:cNvPr id="10" name="Google Shape;241;p8">
            <a:extLst>
              <a:ext uri="{FF2B5EF4-FFF2-40B4-BE49-F238E27FC236}">
                <a16:creationId xmlns:a16="http://schemas.microsoft.com/office/drawing/2014/main" id="{9E588D54-A83D-454A-961D-9C3519C4C7A9}"/>
              </a:ext>
            </a:extLst>
          </p:cNvPr>
          <p:cNvSpPr txBox="1"/>
          <p:nvPr/>
        </p:nvSpPr>
        <p:spPr>
          <a:xfrm>
            <a:off x="7066389" y="7759879"/>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IT20299170    |   </a:t>
            </a:r>
            <a:r>
              <a:rPr lang="en-US" sz="1866" dirty="0" err="1">
                <a:solidFill>
                  <a:schemeClr val="bg1"/>
                </a:solidFill>
                <a:latin typeface="Arial"/>
                <a:ea typeface="Arial"/>
                <a:cs typeface="Arial"/>
                <a:sym typeface="Arial"/>
              </a:rPr>
              <a:t>Subasinghe</a:t>
            </a:r>
            <a:r>
              <a:rPr lang="en-US" sz="1866" dirty="0">
                <a:solidFill>
                  <a:schemeClr val="bg1"/>
                </a:solidFill>
                <a:latin typeface="Arial"/>
                <a:ea typeface="Arial"/>
                <a:cs typeface="Arial"/>
                <a:sym typeface="Arial"/>
              </a:rPr>
              <a:t> H.K.A.AS   |  2023 - 24 - 103 </a:t>
            </a:r>
            <a:endParaRPr sz="12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25473"/>
            <a:ext cx="6403062"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Price Prediction Module</a:t>
            </a:r>
            <a:endParaRPr lang="en-US" sz="4374" dirty="0"/>
          </a:p>
        </p:txBody>
      </p:sp>
      <p:sp>
        <p:nvSpPr>
          <p:cNvPr id="6" name="Shape 3"/>
          <p:cNvSpPr/>
          <p:nvPr/>
        </p:nvSpPr>
        <p:spPr>
          <a:xfrm>
            <a:off x="4801910" y="1953101"/>
            <a:ext cx="44410" cy="5351026"/>
          </a:xfrm>
          <a:prstGeom prst="roundRect">
            <a:avLst>
              <a:gd name="adj" fmla="val 225151"/>
            </a:avLst>
          </a:prstGeom>
          <a:solidFill>
            <a:srgbClr val="414A70"/>
          </a:solidFill>
          <a:ln/>
        </p:spPr>
      </p:sp>
      <p:sp>
        <p:nvSpPr>
          <p:cNvPr id="7" name="Shape 4"/>
          <p:cNvSpPr/>
          <p:nvPr/>
        </p:nvSpPr>
        <p:spPr>
          <a:xfrm>
            <a:off x="5074027" y="2354401"/>
            <a:ext cx="777597" cy="44410"/>
          </a:xfrm>
          <a:prstGeom prst="roundRect">
            <a:avLst>
              <a:gd name="adj" fmla="val 225151"/>
            </a:avLst>
          </a:prstGeom>
          <a:solidFill>
            <a:srgbClr val="414A70"/>
          </a:solidFill>
          <a:ln/>
        </p:spPr>
      </p:sp>
      <p:sp>
        <p:nvSpPr>
          <p:cNvPr id="8" name="Shape 5"/>
          <p:cNvSpPr/>
          <p:nvPr/>
        </p:nvSpPr>
        <p:spPr>
          <a:xfrm>
            <a:off x="4574084" y="2126694"/>
            <a:ext cx="499943" cy="499943"/>
          </a:xfrm>
          <a:prstGeom prst="roundRect">
            <a:avLst>
              <a:gd name="adj" fmla="val 20000"/>
            </a:avLst>
          </a:prstGeom>
          <a:solidFill>
            <a:srgbClr val="283157"/>
          </a:solidFill>
          <a:ln w="7620">
            <a:solidFill>
              <a:srgbClr val="414A70"/>
            </a:solidFill>
            <a:prstDash val="solid"/>
          </a:ln>
        </p:spPr>
      </p:sp>
      <p:sp>
        <p:nvSpPr>
          <p:cNvPr id="9" name="Text 6"/>
          <p:cNvSpPr/>
          <p:nvPr/>
        </p:nvSpPr>
        <p:spPr>
          <a:xfrm>
            <a:off x="4747558" y="2168366"/>
            <a:ext cx="152876"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Model Architecture</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price prediction module utilizes an LSTM (Long Short-Term Memory) model architecture to forecast bean prices.</a:t>
            </a:r>
            <a:endParaRPr lang="en-US" sz="1750" dirty="0"/>
          </a:p>
        </p:txBody>
      </p:sp>
      <p:sp>
        <p:nvSpPr>
          <p:cNvPr id="12" name="Shape 9"/>
          <p:cNvSpPr/>
          <p:nvPr/>
        </p:nvSpPr>
        <p:spPr>
          <a:xfrm>
            <a:off x="5074027" y="4212134"/>
            <a:ext cx="777597" cy="44410"/>
          </a:xfrm>
          <a:prstGeom prst="roundRect">
            <a:avLst>
              <a:gd name="adj" fmla="val 225151"/>
            </a:avLst>
          </a:prstGeom>
          <a:solidFill>
            <a:srgbClr val="414A70"/>
          </a:solidFill>
          <a:ln/>
        </p:spPr>
      </p:sp>
      <p:sp>
        <p:nvSpPr>
          <p:cNvPr id="13" name="Shape 10"/>
          <p:cNvSpPr/>
          <p:nvPr/>
        </p:nvSpPr>
        <p:spPr>
          <a:xfrm>
            <a:off x="4574084" y="3984427"/>
            <a:ext cx="499943" cy="499943"/>
          </a:xfrm>
          <a:prstGeom prst="roundRect">
            <a:avLst>
              <a:gd name="adj" fmla="val 20000"/>
            </a:avLst>
          </a:prstGeom>
          <a:solidFill>
            <a:srgbClr val="283157"/>
          </a:solidFill>
          <a:ln w="7620">
            <a:solidFill>
              <a:srgbClr val="414A70"/>
            </a:solidFill>
            <a:prstDash val="solid"/>
          </a:ln>
        </p:spPr>
      </p:sp>
      <p:sp>
        <p:nvSpPr>
          <p:cNvPr id="14" name="Text 11"/>
          <p:cNvSpPr/>
          <p:nvPr/>
        </p:nvSpPr>
        <p:spPr>
          <a:xfrm>
            <a:off x="4723031" y="4026098"/>
            <a:ext cx="202049"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Code Snippet</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code snippet showcases the functions for loading the pre-trained model and making price predictions.</a:t>
            </a:r>
            <a:endParaRPr lang="en-US" sz="1750" dirty="0"/>
          </a:p>
        </p:txBody>
      </p:sp>
      <p:sp>
        <p:nvSpPr>
          <p:cNvPr id="17" name="Shape 14"/>
          <p:cNvSpPr/>
          <p:nvPr/>
        </p:nvSpPr>
        <p:spPr>
          <a:xfrm>
            <a:off x="5074027" y="6069866"/>
            <a:ext cx="777597" cy="44410"/>
          </a:xfrm>
          <a:prstGeom prst="roundRect">
            <a:avLst>
              <a:gd name="adj" fmla="val 225151"/>
            </a:avLst>
          </a:prstGeom>
          <a:solidFill>
            <a:srgbClr val="414A70"/>
          </a:solidFill>
          <a:ln/>
        </p:spPr>
      </p:sp>
      <p:sp>
        <p:nvSpPr>
          <p:cNvPr id="18" name="Shape 15"/>
          <p:cNvSpPr/>
          <p:nvPr/>
        </p:nvSpPr>
        <p:spPr>
          <a:xfrm>
            <a:off x="4574084" y="5842159"/>
            <a:ext cx="499943" cy="499943"/>
          </a:xfrm>
          <a:prstGeom prst="roundRect">
            <a:avLst>
              <a:gd name="adj" fmla="val 20000"/>
            </a:avLst>
          </a:prstGeom>
          <a:solidFill>
            <a:srgbClr val="283157"/>
          </a:solidFill>
          <a:ln w="7620">
            <a:solidFill>
              <a:srgbClr val="414A70"/>
            </a:solidFill>
            <a:prstDash val="solid"/>
          </a:ln>
        </p:spPr>
      </p:sp>
      <p:sp>
        <p:nvSpPr>
          <p:cNvPr id="19" name="Text 16"/>
          <p:cNvSpPr/>
          <p:nvPr/>
        </p:nvSpPr>
        <p:spPr>
          <a:xfrm>
            <a:off x="4731960" y="5883831"/>
            <a:ext cx="184071"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Graphs</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graphs display historical price trends and predicted future prices, providing valuable insights for bean farmers.</a:t>
            </a:r>
            <a:endParaRPr lang="en-US" sz="1750" dirty="0"/>
          </a:p>
        </p:txBody>
      </p:sp>
      <p:pic>
        <p:nvPicPr>
          <p:cNvPr id="23" name="Google Shape;88;p1">
            <a:extLst>
              <a:ext uri="{FF2B5EF4-FFF2-40B4-BE49-F238E27FC236}">
                <a16:creationId xmlns:a16="http://schemas.microsoft.com/office/drawing/2014/main" id="{914BE1F6-7603-4912-B4BB-75321E5BED85}"/>
              </a:ext>
            </a:extLst>
          </p:cNvPr>
          <p:cNvPicPr preferRelativeResize="0"/>
          <p:nvPr/>
        </p:nvPicPr>
        <p:blipFill rotWithShape="1">
          <a:blip r:embed="rId4">
            <a:alphaModFix amt="80000"/>
          </a:blip>
          <a:srcRect r="52090"/>
          <a:stretch/>
        </p:blipFill>
        <p:spPr>
          <a:xfrm>
            <a:off x="0" y="7526959"/>
            <a:ext cx="3128044" cy="704888"/>
          </a:xfrm>
          <a:prstGeom prst="rect">
            <a:avLst/>
          </a:prstGeom>
          <a:noFill/>
          <a:ln>
            <a:noFill/>
          </a:ln>
        </p:spPr>
      </p:pic>
      <p:sp>
        <p:nvSpPr>
          <p:cNvPr id="24" name="Rectangle 23">
            <a:extLst>
              <a:ext uri="{FF2B5EF4-FFF2-40B4-BE49-F238E27FC236}">
                <a16:creationId xmlns:a16="http://schemas.microsoft.com/office/drawing/2014/main" id="{5E19D3E6-B7CB-47DB-AF02-4D1DEF9D4FE2}"/>
              </a:ext>
            </a:extLst>
          </p:cNvPr>
          <p:cNvSpPr/>
          <p:nvPr/>
        </p:nvSpPr>
        <p:spPr>
          <a:xfrm>
            <a:off x="7914276" y="7773259"/>
            <a:ext cx="6283771" cy="421526"/>
          </a:xfrm>
          <a:prstGeom prst="rect">
            <a:avLst/>
          </a:prstGeom>
        </p:spPr>
        <p:txBody>
          <a:bodyPr wrap="none">
            <a:spAutoFit/>
          </a:bodyPr>
          <a:lstStyle/>
          <a:p>
            <a:pPr algn="ctr">
              <a:lnSpc>
                <a:spcPct val="130010"/>
              </a:lnSpc>
            </a:pPr>
            <a:r>
              <a:rPr lang="en-US" dirty="0">
                <a:solidFill>
                  <a:schemeClr val="bg1"/>
                </a:solidFill>
                <a:latin typeface="Arial"/>
                <a:ea typeface="Arial"/>
                <a:cs typeface="Arial"/>
                <a:sym typeface="Arial"/>
              </a:rPr>
              <a:t>IT20119362    |   </a:t>
            </a:r>
            <a:r>
              <a:rPr lang="en-US" dirty="0" err="1">
                <a:solidFill>
                  <a:schemeClr val="bg1"/>
                </a:solidFill>
                <a:latin typeface="Arial"/>
                <a:ea typeface="Arial"/>
                <a:cs typeface="Arial"/>
                <a:sym typeface="Arial"/>
              </a:rPr>
              <a:t>Bandara</a:t>
            </a:r>
            <a:r>
              <a:rPr lang="en-US" dirty="0">
                <a:solidFill>
                  <a:schemeClr val="bg1"/>
                </a:solidFill>
                <a:latin typeface="Arial"/>
                <a:ea typeface="Arial"/>
                <a:cs typeface="Arial"/>
                <a:sym typeface="Arial"/>
              </a:rPr>
              <a:t> </a:t>
            </a:r>
            <a:r>
              <a:rPr lang="en-US" dirty="0" err="1">
                <a:solidFill>
                  <a:schemeClr val="bg1"/>
                </a:solidFill>
                <a:latin typeface="Arial"/>
                <a:ea typeface="Arial"/>
                <a:cs typeface="Arial"/>
                <a:sym typeface="Arial"/>
              </a:rPr>
              <a:t>Higgoda</a:t>
            </a:r>
            <a:r>
              <a:rPr lang="en-US" dirty="0">
                <a:solidFill>
                  <a:schemeClr val="bg1"/>
                </a:solidFill>
                <a:latin typeface="Arial"/>
                <a:ea typeface="Arial"/>
                <a:cs typeface="Arial"/>
                <a:sym typeface="Arial"/>
              </a:rPr>
              <a:t> T.T.S   |  2023 - 24 - 103 </a:t>
            </a:r>
            <a:endParaRPr lang="en-US" sz="1100" dirty="0">
              <a:solidFill>
                <a:schemeClr val="bg1"/>
              </a:solidFill>
            </a:endParaRPr>
          </a:p>
        </p:txBody>
      </p:sp>
      <p:pic>
        <p:nvPicPr>
          <p:cNvPr id="26" name="Picture 25">
            <a:extLst>
              <a:ext uri="{FF2B5EF4-FFF2-40B4-BE49-F238E27FC236}">
                <a16:creationId xmlns:a16="http://schemas.microsoft.com/office/drawing/2014/main" id="{B1CAC917-A597-4C66-A14D-95476020C262}"/>
              </a:ext>
            </a:extLst>
          </p:cNvPr>
          <p:cNvPicPr>
            <a:picLocks noChangeAspect="1"/>
          </p:cNvPicPr>
          <p:nvPr/>
        </p:nvPicPr>
        <p:blipFill>
          <a:blip r:embed="rId5"/>
          <a:stretch>
            <a:fillRect/>
          </a:stretch>
        </p:blipFill>
        <p:spPr>
          <a:xfrm>
            <a:off x="164973" y="149943"/>
            <a:ext cx="3312414" cy="11060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chemeClr val="tx2">
              <a:lumMod val="60000"/>
              <a:lumOff val="40000"/>
            </a:schemeClr>
          </a:solidFill>
          <a:ln/>
        </p:spPr>
      </p:sp>
      <p:sp>
        <p:nvSpPr>
          <p:cNvPr id="5" name="Text 2"/>
          <p:cNvSpPr/>
          <p:nvPr/>
        </p:nvSpPr>
        <p:spPr>
          <a:xfrm>
            <a:off x="1219198" y="152663"/>
            <a:ext cx="11935326" cy="1388745"/>
          </a:xfrm>
          <a:prstGeom prst="rect">
            <a:avLst/>
          </a:prstGeom>
          <a:noFill/>
          <a:ln/>
        </p:spPr>
        <p:txBody>
          <a:bodyPr wrap="square" rtlCol="0" anchor="t"/>
          <a:lstStyle/>
          <a:p>
            <a:pPr>
              <a:lnSpc>
                <a:spcPts val="5468"/>
              </a:lnSpc>
            </a:pPr>
            <a:r>
              <a:rPr lang="en-US" sz="4374" b="1" dirty="0">
                <a:solidFill>
                  <a:srgbClr val="002060"/>
                </a:solidFill>
                <a:latin typeface="Barlow" pitchFamily="34" charset="0"/>
                <a:ea typeface="Barlow" pitchFamily="34" charset="-122"/>
                <a:cs typeface="Barlow" pitchFamily="34" charset="-120"/>
              </a:rPr>
              <a:t>Data loading and preprocessing function</a:t>
            </a:r>
          </a:p>
        </p:txBody>
      </p:sp>
      <p:pic>
        <p:nvPicPr>
          <p:cNvPr id="9" name="Google Shape;88;p1">
            <a:extLst>
              <a:ext uri="{FF2B5EF4-FFF2-40B4-BE49-F238E27FC236}">
                <a16:creationId xmlns:a16="http://schemas.microsoft.com/office/drawing/2014/main" id="{8135F3C0-908F-4667-890E-22437742AAD8}"/>
              </a:ext>
            </a:extLst>
          </p:cNvPr>
          <p:cNvPicPr preferRelativeResize="0"/>
          <p:nvPr/>
        </p:nvPicPr>
        <p:blipFill rotWithShape="1">
          <a:blip r:embed="rId3">
            <a:alphaModFix amt="80000"/>
          </a:blip>
          <a:srcRect r="52090"/>
          <a:stretch/>
        </p:blipFill>
        <p:spPr>
          <a:xfrm>
            <a:off x="0" y="7642193"/>
            <a:ext cx="2606703" cy="587407"/>
          </a:xfrm>
          <a:prstGeom prst="rect">
            <a:avLst/>
          </a:prstGeom>
          <a:noFill/>
          <a:ln>
            <a:noFill/>
          </a:ln>
        </p:spPr>
      </p:pic>
      <p:pic>
        <p:nvPicPr>
          <p:cNvPr id="10" name="Google Shape;89;p1">
            <a:extLst>
              <a:ext uri="{FF2B5EF4-FFF2-40B4-BE49-F238E27FC236}">
                <a16:creationId xmlns:a16="http://schemas.microsoft.com/office/drawing/2014/main" id="{DD8DB7D3-B387-4C2E-B848-C4F572CDB2F5}"/>
              </a:ext>
            </a:extLst>
          </p:cNvPr>
          <p:cNvPicPr preferRelativeResize="0"/>
          <p:nvPr/>
        </p:nvPicPr>
        <p:blipFill rotWithShape="1">
          <a:blip r:embed="rId4">
            <a:alphaModFix amt="27000"/>
          </a:blip>
          <a:srcRect t="23457" b="23457"/>
          <a:stretch/>
        </p:blipFill>
        <p:spPr>
          <a:xfrm>
            <a:off x="1" y="7642962"/>
            <a:ext cx="14630400" cy="587407"/>
          </a:xfrm>
          <a:prstGeom prst="rect">
            <a:avLst/>
          </a:prstGeom>
          <a:noFill/>
          <a:ln>
            <a:noFill/>
          </a:ln>
        </p:spPr>
      </p:pic>
      <p:sp>
        <p:nvSpPr>
          <p:cNvPr id="11" name="Rectangle 10">
            <a:extLst>
              <a:ext uri="{FF2B5EF4-FFF2-40B4-BE49-F238E27FC236}">
                <a16:creationId xmlns:a16="http://schemas.microsoft.com/office/drawing/2014/main" id="{88F5661E-A121-4434-841C-791AA75F3D49}"/>
              </a:ext>
            </a:extLst>
          </p:cNvPr>
          <p:cNvSpPr/>
          <p:nvPr/>
        </p:nvSpPr>
        <p:spPr>
          <a:xfrm>
            <a:off x="7914276" y="7773259"/>
            <a:ext cx="6283771" cy="421526"/>
          </a:xfrm>
          <a:prstGeom prst="rect">
            <a:avLst/>
          </a:prstGeom>
        </p:spPr>
        <p:txBody>
          <a:bodyPr wrap="none">
            <a:spAutoFit/>
          </a:bodyPr>
          <a:lstStyle/>
          <a:p>
            <a:pPr algn="ctr">
              <a:lnSpc>
                <a:spcPct val="130010"/>
              </a:lnSpc>
            </a:pPr>
            <a:r>
              <a:rPr lang="en-US" dirty="0">
                <a:solidFill>
                  <a:schemeClr val="bg1"/>
                </a:solidFill>
                <a:latin typeface="Arial"/>
                <a:ea typeface="Arial"/>
                <a:cs typeface="Arial"/>
                <a:sym typeface="Arial"/>
              </a:rPr>
              <a:t>IT20119362    |   </a:t>
            </a:r>
            <a:r>
              <a:rPr lang="en-US" dirty="0" err="1">
                <a:solidFill>
                  <a:schemeClr val="bg1"/>
                </a:solidFill>
                <a:latin typeface="Arial"/>
                <a:ea typeface="Arial"/>
                <a:cs typeface="Arial"/>
                <a:sym typeface="Arial"/>
              </a:rPr>
              <a:t>Bandara</a:t>
            </a:r>
            <a:r>
              <a:rPr lang="en-US" dirty="0">
                <a:solidFill>
                  <a:schemeClr val="bg1"/>
                </a:solidFill>
                <a:latin typeface="Arial"/>
                <a:ea typeface="Arial"/>
                <a:cs typeface="Arial"/>
                <a:sym typeface="Arial"/>
              </a:rPr>
              <a:t> </a:t>
            </a:r>
            <a:r>
              <a:rPr lang="en-US" dirty="0" err="1">
                <a:solidFill>
                  <a:schemeClr val="bg1"/>
                </a:solidFill>
                <a:latin typeface="Arial"/>
                <a:ea typeface="Arial"/>
                <a:cs typeface="Arial"/>
                <a:sym typeface="Arial"/>
              </a:rPr>
              <a:t>Higgoda</a:t>
            </a:r>
            <a:r>
              <a:rPr lang="en-US" dirty="0">
                <a:solidFill>
                  <a:schemeClr val="bg1"/>
                </a:solidFill>
                <a:latin typeface="Arial"/>
                <a:ea typeface="Arial"/>
                <a:cs typeface="Arial"/>
                <a:sym typeface="Arial"/>
              </a:rPr>
              <a:t> T.T.S   |  2023 - 24 - 103 </a:t>
            </a:r>
            <a:endParaRPr lang="en-US" sz="1100" dirty="0">
              <a:solidFill>
                <a:schemeClr val="bg1"/>
              </a:solidFill>
            </a:endParaRPr>
          </a:p>
        </p:txBody>
      </p:sp>
      <p:pic>
        <p:nvPicPr>
          <p:cNvPr id="6" name="Picture 5">
            <a:extLst>
              <a:ext uri="{FF2B5EF4-FFF2-40B4-BE49-F238E27FC236}">
                <a16:creationId xmlns:a16="http://schemas.microsoft.com/office/drawing/2014/main" id="{A7C101FC-6B0F-4CDD-8E8F-282540207F0D}"/>
              </a:ext>
            </a:extLst>
          </p:cNvPr>
          <p:cNvPicPr>
            <a:picLocks noChangeAspect="1"/>
          </p:cNvPicPr>
          <p:nvPr/>
        </p:nvPicPr>
        <p:blipFill>
          <a:blip r:embed="rId5"/>
          <a:stretch>
            <a:fillRect/>
          </a:stretch>
        </p:blipFill>
        <p:spPr>
          <a:xfrm>
            <a:off x="272717" y="1347417"/>
            <a:ext cx="13925330" cy="58924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chemeClr val="tx2">
              <a:lumMod val="60000"/>
              <a:lumOff val="40000"/>
            </a:schemeClr>
          </a:solidFill>
          <a:ln/>
        </p:spPr>
      </p:sp>
      <p:sp>
        <p:nvSpPr>
          <p:cNvPr id="5" name="Text 2"/>
          <p:cNvSpPr/>
          <p:nvPr/>
        </p:nvSpPr>
        <p:spPr>
          <a:xfrm>
            <a:off x="1121953" y="65535"/>
            <a:ext cx="12160907" cy="1699097"/>
          </a:xfrm>
          <a:prstGeom prst="rect">
            <a:avLst/>
          </a:prstGeom>
          <a:noFill/>
          <a:ln/>
        </p:spPr>
        <p:txBody>
          <a:bodyPr wrap="none" rtlCol="0" anchor="t"/>
          <a:lstStyle/>
          <a:p>
            <a:pPr>
              <a:lnSpc>
                <a:spcPts val="5468"/>
              </a:lnSpc>
            </a:pPr>
            <a:r>
              <a:rPr lang="en-US" sz="4374" b="1" dirty="0">
                <a:solidFill>
                  <a:srgbClr val="002060"/>
                </a:solidFill>
                <a:latin typeface="Barlow" pitchFamily="34" charset="0"/>
                <a:ea typeface="Barlow" pitchFamily="34" charset="-122"/>
                <a:cs typeface="Barlow" pitchFamily="34" charset="-120"/>
              </a:rPr>
              <a:t>Model definition</a:t>
            </a:r>
          </a:p>
        </p:txBody>
      </p:sp>
      <p:pic>
        <p:nvPicPr>
          <p:cNvPr id="9" name="Google Shape;88;p1">
            <a:extLst>
              <a:ext uri="{FF2B5EF4-FFF2-40B4-BE49-F238E27FC236}">
                <a16:creationId xmlns:a16="http://schemas.microsoft.com/office/drawing/2014/main" id="{D689CA17-235F-4B7B-BECD-C3A948506DC2}"/>
              </a:ext>
            </a:extLst>
          </p:cNvPr>
          <p:cNvPicPr preferRelativeResize="0"/>
          <p:nvPr/>
        </p:nvPicPr>
        <p:blipFill rotWithShape="1">
          <a:blip r:embed="rId3">
            <a:alphaModFix amt="80000"/>
          </a:blip>
          <a:srcRect r="52090"/>
          <a:stretch/>
        </p:blipFill>
        <p:spPr>
          <a:xfrm>
            <a:off x="0" y="7642193"/>
            <a:ext cx="2606703" cy="587407"/>
          </a:xfrm>
          <a:prstGeom prst="rect">
            <a:avLst/>
          </a:prstGeom>
          <a:noFill/>
          <a:ln>
            <a:noFill/>
          </a:ln>
        </p:spPr>
      </p:pic>
      <p:pic>
        <p:nvPicPr>
          <p:cNvPr id="10" name="Google Shape;89;p1">
            <a:extLst>
              <a:ext uri="{FF2B5EF4-FFF2-40B4-BE49-F238E27FC236}">
                <a16:creationId xmlns:a16="http://schemas.microsoft.com/office/drawing/2014/main" id="{F0D65BE0-3E2E-4F4F-9A36-1BE990634F4E}"/>
              </a:ext>
            </a:extLst>
          </p:cNvPr>
          <p:cNvPicPr preferRelativeResize="0"/>
          <p:nvPr/>
        </p:nvPicPr>
        <p:blipFill rotWithShape="1">
          <a:blip r:embed="rId4">
            <a:alphaModFix amt="27000"/>
          </a:blip>
          <a:srcRect t="23457" b="23457"/>
          <a:stretch/>
        </p:blipFill>
        <p:spPr>
          <a:xfrm>
            <a:off x="1" y="7642962"/>
            <a:ext cx="14630400" cy="587407"/>
          </a:xfrm>
          <a:prstGeom prst="rect">
            <a:avLst/>
          </a:prstGeom>
          <a:noFill/>
          <a:ln>
            <a:noFill/>
          </a:ln>
        </p:spPr>
      </p:pic>
      <p:sp>
        <p:nvSpPr>
          <p:cNvPr id="11" name="Rectangle 10">
            <a:extLst>
              <a:ext uri="{FF2B5EF4-FFF2-40B4-BE49-F238E27FC236}">
                <a16:creationId xmlns:a16="http://schemas.microsoft.com/office/drawing/2014/main" id="{14426089-488A-4D9C-88AC-C8BB35CD7DF0}"/>
              </a:ext>
            </a:extLst>
          </p:cNvPr>
          <p:cNvSpPr/>
          <p:nvPr/>
        </p:nvSpPr>
        <p:spPr>
          <a:xfrm>
            <a:off x="7914276" y="7725133"/>
            <a:ext cx="6283771" cy="421526"/>
          </a:xfrm>
          <a:prstGeom prst="rect">
            <a:avLst/>
          </a:prstGeom>
        </p:spPr>
        <p:txBody>
          <a:bodyPr wrap="none">
            <a:spAutoFit/>
          </a:bodyPr>
          <a:lstStyle/>
          <a:p>
            <a:pPr algn="ctr">
              <a:lnSpc>
                <a:spcPct val="130010"/>
              </a:lnSpc>
            </a:pPr>
            <a:r>
              <a:rPr lang="en-US" dirty="0">
                <a:solidFill>
                  <a:schemeClr val="bg1"/>
                </a:solidFill>
                <a:latin typeface="Arial"/>
                <a:ea typeface="Arial"/>
                <a:cs typeface="Arial"/>
                <a:sym typeface="Arial"/>
              </a:rPr>
              <a:t>IT20119362    |   </a:t>
            </a:r>
            <a:r>
              <a:rPr lang="en-US" dirty="0" err="1">
                <a:solidFill>
                  <a:schemeClr val="bg1"/>
                </a:solidFill>
                <a:latin typeface="Arial"/>
                <a:ea typeface="Arial"/>
                <a:cs typeface="Arial"/>
                <a:sym typeface="Arial"/>
              </a:rPr>
              <a:t>Bandara</a:t>
            </a:r>
            <a:r>
              <a:rPr lang="en-US" dirty="0">
                <a:solidFill>
                  <a:schemeClr val="bg1"/>
                </a:solidFill>
                <a:latin typeface="Arial"/>
                <a:ea typeface="Arial"/>
                <a:cs typeface="Arial"/>
                <a:sym typeface="Arial"/>
              </a:rPr>
              <a:t> </a:t>
            </a:r>
            <a:r>
              <a:rPr lang="en-US" dirty="0" err="1">
                <a:solidFill>
                  <a:schemeClr val="bg1"/>
                </a:solidFill>
                <a:latin typeface="Arial"/>
                <a:ea typeface="Arial"/>
                <a:cs typeface="Arial"/>
                <a:sym typeface="Arial"/>
              </a:rPr>
              <a:t>Higgoda</a:t>
            </a:r>
            <a:r>
              <a:rPr lang="en-US" dirty="0">
                <a:solidFill>
                  <a:schemeClr val="bg1"/>
                </a:solidFill>
                <a:latin typeface="Arial"/>
                <a:ea typeface="Arial"/>
                <a:cs typeface="Arial"/>
                <a:sym typeface="Arial"/>
              </a:rPr>
              <a:t> T.T.S   |  2023 - 24 - 103 </a:t>
            </a:r>
            <a:endParaRPr lang="en-US" sz="1100" dirty="0">
              <a:solidFill>
                <a:schemeClr val="bg1"/>
              </a:solidFill>
            </a:endParaRPr>
          </a:p>
        </p:txBody>
      </p:sp>
      <p:pic>
        <p:nvPicPr>
          <p:cNvPr id="6" name="Picture 5">
            <a:extLst>
              <a:ext uri="{FF2B5EF4-FFF2-40B4-BE49-F238E27FC236}">
                <a16:creationId xmlns:a16="http://schemas.microsoft.com/office/drawing/2014/main" id="{5725E7D9-FD6F-4AC1-BFEF-D8777D271D76}"/>
              </a:ext>
            </a:extLst>
          </p:cNvPr>
          <p:cNvPicPr>
            <a:picLocks noChangeAspect="1"/>
          </p:cNvPicPr>
          <p:nvPr/>
        </p:nvPicPr>
        <p:blipFill>
          <a:blip r:embed="rId5"/>
          <a:stretch>
            <a:fillRect/>
          </a:stretch>
        </p:blipFill>
        <p:spPr>
          <a:xfrm>
            <a:off x="327373" y="1307844"/>
            <a:ext cx="13870673" cy="59466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2064782"/>
            <a:ext cx="7591306"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Weather Forecasting Module</a:t>
            </a:r>
            <a:endParaRPr lang="en-US" sz="4374" dirty="0"/>
          </a:p>
        </p:txBody>
      </p:sp>
      <p:sp>
        <p:nvSpPr>
          <p:cNvPr id="6" name="Shape 3"/>
          <p:cNvSpPr/>
          <p:nvPr/>
        </p:nvSpPr>
        <p:spPr>
          <a:xfrm>
            <a:off x="4490799" y="3092410"/>
            <a:ext cx="4542115" cy="3072408"/>
          </a:xfrm>
          <a:prstGeom prst="roundRect">
            <a:avLst>
              <a:gd name="adj" fmla="val 3254"/>
            </a:avLst>
          </a:prstGeom>
          <a:solidFill>
            <a:srgbClr val="283157"/>
          </a:solidFill>
          <a:ln w="7620">
            <a:solidFill>
              <a:srgbClr val="414A70"/>
            </a:solidFill>
            <a:prstDash val="solid"/>
          </a:ln>
        </p:spPr>
      </p:sp>
      <p:sp>
        <p:nvSpPr>
          <p:cNvPr id="7" name="Text 4"/>
          <p:cNvSpPr/>
          <p:nvPr/>
        </p:nvSpPr>
        <p:spPr>
          <a:xfrm>
            <a:off x="4720590" y="3322201"/>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Model Architecture</a:t>
            </a:r>
            <a:endParaRPr lang="en-US" sz="2187" dirty="0"/>
          </a:p>
        </p:txBody>
      </p:sp>
      <p:sp>
        <p:nvSpPr>
          <p:cNvPr id="8" name="Text 5"/>
          <p:cNvSpPr/>
          <p:nvPr/>
        </p:nvSpPr>
        <p:spPr>
          <a:xfrm>
            <a:off x="4720590" y="3802618"/>
            <a:ext cx="4082534"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weather forecasting model consists of a dense neural network architecture. It is designed to learn patterns and relationships from historical weather data to make accurate predictions.</a:t>
            </a:r>
            <a:endParaRPr lang="en-US" sz="1750" dirty="0"/>
          </a:p>
        </p:txBody>
      </p:sp>
      <p:sp>
        <p:nvSpPr>
          <p:cNvPr id="9" name="Shape 6"/>
          <p:cNvSpPr/>
          <p:nvPr/>
        </p:nvSpPr>
        <p:spPr>
          <a:xfrm>
            <a:off x="9255085" y="3092410"/>
            <a:ext cx="4542115" cy="3072408"/>
          </a:xfrm>
          <a:prstGeom prst="roundRect">
            <a:avLst>
              <a:gd name="adj" fmla="val 3254"/>
            </a:avLst>
          </a:prstGeom>
          <a:solidFill>
            <a:srgbClr val="283157"/>
          </a:solidFill>
          <a:ln w="7620">
            <a:solidFill>
              <a:srgbClr val="414A70"/>
            </a:solidFill>
            <a:prstDash val="solid"/>
          </a:ln>
        </p:spPr>
      </p:sp>
      <p:sp>
        <p:nvSpPr>
          <p:cNvPr id="10" name="Text 7"/>
          <p:cNvSpPr/>
          <p:nvPr/>
        </p:nvSpPr>
        <p:spPr>
          <a:xfrm>
            <a:off x="9484876" y="3322201"/>
            <a:ext cx="3106222"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Integrate Weather Data</a:t>
            </a:r>
            <a:endParaRPr lang="en-US" sz="2187" dirty="0"/>
          </a:p>
        </p:txBody>
      </p:sp>
      <p:sp>
        <p:nvSpPr>
          <p:cNvPr id="11" name="Text 8"/>
          <p:cNvSpPr/>
          <p:nvPr/>
        </p:nvSpPr>
        <p:spPr>
          <a:xfrm>
            <a:off x="9484876" y="3802618"/>
            <a:ext cx="4082534"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weather forecasting module integrates real-time weather data to analyze and predict optimal growing conditions for bean production, helping farmers make informed decisions.</a:t>
            </a:r>
            <a:endParaRPr lang="en-US" sz="1750" dirty="0"/>
          </a:p>
        </p:txBody>
      </p:sp>
      <p:pic>
        <p:nvPicPr>
          <p:cNvPr id="13" name="Google Shape;88;p1">
            <a:extLst>
              <a:ext uri="{FF2B5EF4-FFF2-40B4-BE49-F238E27FC236}">
                <a16:creationId xmlns:a16="http://schemas.microsoft.com/office/drawing/2014/main" id="{04EEB6D8-1300-4A5A-A715-0B9A939ACE00}"/>
              </a:ext>
            </a:extLst>
          </p:cNvPr>
          <p:cNvPicPr preferRelativeResize="0"/>
          <p:nvPr/>
        </p:nvPicPr>
        <p:blipFill rotWithShape="1">
          <a:blip r:embed="rId4">
            <a:alphaModFix amt="80000"/>
          </a:blip>
          <a:srcRect r="52090"/>
          <a:stretch/>
        </p:blipFill>
        <p:spPr>
          <a:xfrm>
            <a:off x="0" y="7526959"/>
            <a:ext cx="3128044" cy="704888"/>
          </a:xfrm>
          <a:prstGeom prst="rect">
            <a:avLst/>
          </a:prstGeom>
          <a:noFill/>
          <a:ln>
            <a:noFill/>
          </a:ln>
        </p:spPr>
      </p:pic>
      <p:sp>
        <p:nvSpPr>
          <p:cNvPr id="14" name="Google Shape;241;p8">
            <a:extLst>
              <a:ext uri="{FF2B5EF4-FFF2-40B4-BE49-F238E27FC236}">
                <a16:creationId xmlns:a16="http://schemas.microsoft.com/office/drawing/2014/main" id="{A96B2EED-4B7D-4D99-B728-151271606DA8}"/>
              </a:ext>
            </a:extLst>
          </p:cNvPr>
          <p:cNvSpPr txBox="1"/>
          <p:nvPr/>
        </p:nvSpPr>
        <p:spPr>
          <a:xfrm>
            <a:off x="7632838" y="7801271"/>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IT20249502    |   </a:t>
            </a:r>
            <a:r>
              <a:rPr lang="en-US" sz="1866" dirty="0" err="1">
                <a:solidFill>
                  <a:schemeClr val="bg1"/>
                </a:solidFill>
                <a:latin typeface="Arial"/>
                <a:ea typeface="Arial"/>
                <a:cs typeface="Arial"/>
                <a:sym typeface="Arial"/>
              </a:rPr>
              <a:t>Devinda</a:t>
            </a:r>
            <a:r>
              <a:rPr lang="en-US" sz="1866" dirty="0">
                <a:solidFill>
                  <a:schemeClr val="bg1"/>
                </a:solidFill>
                <a:latin typeface="Arial"/>
                <a:ea typeface="Arial"/>
                <a:cs typeface="Arial"/>
                <a:sym typeface="Arial"/>
              </a:rPr>
              <a:t> K.K.D   |  2023 - 24 - 103 </a:t>
            </a:r>
            <a:endParaRPr sz="12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1743"/>
          </a:xfrm>
          <a:prstGeom prst="rect">
            <a:avLst/>
          </a:prstGeom>
          <a:solidFill>
            <a:schemeClr val="tx2">
              <a:lumMod val="60000"/>
              <a:lumOff val="40000"/>
            </a:schemeClr>
          </a:solidFill>
          <a:ln/>
        </p:spPr>
      </p:sp>
      <p:sp>
        <p:nvSpPr>
          <p:cNvPr id="5" name="Text 2"/>
          <p:cNvSpPr/>
          <p:nvPr/>
        </p:nvSpPr>
        <p:spPr>
          <a:xfrm>
            <a:off x="449180" y="591383"/>
            <a:ext cx="14630400" cy="1240631"/>
          </a:xfrm>
          <a:prstGeom prst="rect">
            <a:avLst/>
          </a:prstGeom>
          <a:noFill/>
          <a:ln/>
        </p:spPr>
        <p:txBody>
          <a:bodyPr wrap="square" rtlCol="0" anchor="t"/>
          <a:lstStyle/>
          <a:p>
            <a:pPr marL="0" indent="0">
              <a:lnSpc>
                <a:spcPts val="4884"/>
              </a:lnSpc>
              <a:buNone/>
            </a:pPr>
            <a:r>
              <a:rPr lang="en-US" sz="3907" b="1" dirty="0">
                <a:solidFill>
                  <a:srgbClr val="002060"/>
                </a:solidFill>
                <a:latin typeface="Barlow" pitchFamily="34" charset="0"/>
                <a:ea typeface="Barlow" pitchFamily="34" charset="-122"/>
                <a:cs typeface="Barlow" pitchFamily="34" charset="-120"/>
              </a:rPr>
              <a:t>Model Loading and Prediction Functions for Weather Forecasting</a:t>
            </a:r>
            <a:endParaRPr lang="en-US" sz="3907" dirty="0">
              <a:solidFill>
                <a:srgbClr val="002060"/>
              </a:solidFill>
            </a:endParaRPr>
          </a:p>
        </p:txBody>
      </p:sp>
      <p:pic>
        <p:nvPicPr>
          <p:cNvPr id="9" name="Picture 8">
            <a:extLst>
              <a:ext uri="{FF2B5EF4-FFF2-40B4-BE49-F238E27FC236}">
                <a16:creationId xmlns:a16="http://schemas.microsoft.com/office/drawing/2014/main" id="{DF651AD7-71FF-4A59-AA74-6B7652103FFC}"/>
              </a:ext>
            </a:extLst>
          </p:cNvPr>
          <p:cNvPicPr>
            <a:picLocks noChangeAspect="1"/>
          </p:cNvPicPr>
          <p:nvPr/>
        </p:nvPicPr>
        <p:blipFill>
          <a:blip r:embed="rId3"/>
          <a:stretch>
            <a:fillRect/>
          </a:stretch>
        </p:blipFill>
        <p:spPr>
          <a:xfrm>
            <a:off x="449180" y="1523823"/>
            <a:ext cx="13732040" cy="5967038"/>
          </a:xfrm>
          <a:prstGeom prst="rect">
            <a:avLst/>
          </a:prstGeom>
        </p:spPr>
      </p:pic>
      <p:pic>
        <p:nvPicPr>
          <p:cNvPr id="10" name="Google Shape;88;p1">
            <a:extLst>
              <a:ext uri="{FF2B5EF4-FFF2-40B4-BE49-F238E27FC236}">
                <a16:creationId xmlns:a16="http://schemas.microsoft.com/office/drawing/2014/main" id="{0A3D44C4-E37C-4B4E-814D-406E09B953DA}"/>
              </a:ext>
            </a:extLst>
          </p:cNvPr>
          <p:cNvPicPr preferRelativeResize="0"/>
          <p:nvPr/>
        </p:nvPicPr>
        <p:blipFill rotWithShape="1">
          <a:blip r:embed="rId4">
            <a:alphaModFix amt="80000"/>
          </a:blip>
          <a:srcRect r="52090"/>
          <a:stretch/>
        </p:blipFill>
        <p:spPr>
          <a:xfrm>
            <a:off x="0" y="7658906"/>
            <a:ext cx="2606703" cy="587407"/>
          </a:xfrm>
          <a:prstGeom prst="rect">
            <a:avLst/>
          </a:prstGeom>
          <a:noFill/>
          <a:ln>
            <a:noFill/>
          </a:ln>
        </p:spPr>
      </p:pic>
      <p:pic>
        <p:nvPicPr>
          <p:cNvPr id="11" name="Google Shape;89;p1">
            <a:extLst>
              <a:ext uri="{FF2B5EF4-FFF2-40B4-BE49-F238E27FC236}">
                <a16:creationId xmlns:a16="http://schemas.microsoft.com/office/drawing/2014/main" id="{D1C4146B-30C1-4916-BBAF-D95DB0C6566B}"/>
              </a:ext>
            </a:extLst>
          </p:cNvPr>
          <p:cNvPicPr preferRelativeResize="0"/>
          <p:nvPr/>
        </p:nvPicPr>
        <p:blipFill rotWithShape="1">
          <a:blip r:embed="rId5">
            <a:alphaModFix amt="27000"/>
          </a:blip>
          <a:srcRect t="23457" b="23457"/>
          <a:stretch/>
        </p:blipFill>
        <p:spPr>
          <a:xfrm>
            <a:off x="1" y="7691088"/>
            <a:ext cx="14630400" cy="587407"/>
          </a:xfrm>
          <a:prstGeom prst="rect">
            <a:avLst/>
          </a:prstGeom>
          <a:noFill/>
          <a:ln>
            <a:noFill/>
          </a:ln>
        </p:spPr>
      </p:pic>
      <p:sp>
        <p:nvSpPr>
          <p:cNvPr id="12" name="Google Shape;241;p8">
            <a:extLst>
              <a:ext uri="{FF2B5EF4-FFF2-40B4-BE49-F238E27FC236}">
                <a16:creationId xmlns:a16="http://schemas.microsoft.com/office/drawing/2014/main" id="{CBFCA0AF-432B-4C1E-A225-61E14D92ACD5}"/>
              </a:ext>
            </a:extLst>
          </p:cNvPr>
          <p:cNvSpPr txBox="1"/>
          <p:nvPr/>
        </p:nvSpPr>
        <p:spPr>
          <a:xfrm>
            <a:off x="7632838" y="7801271"/>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IT20249502    |   </a:t>
            </a:r>
            <a:r>
              <a:rPr lang="en-US" sz="1866" dirty="0" err="1">
                <a:solidFill>
                  <a:schemeClr val="bg1"/>
                </a:solidFill>
                <a:latin typeface="Arial"/>
                <a:ea typeface="Arial"/>
                <a:cs typeface="Arial"/>
                <a:sym typeface="Arial"/>
              </a:rPr>
              <a:t>Devinda</a:t>
            </a:r>
            <a:r>
              <a:rPr lang="en-US" sz="1866" dirty="0">
                <a:solidFill>
                  <a:schemeClr val="bg1"/>
                </a:solidFill>
                <a:latin typeface="Arial"/>
                <a:ea typeface="Arial"/>
                <a:cs typeface="Arial"/>
                <a:sym typeface="Arial"/>
              </a:rPr>
              <a:t> K.K.D   |  2023 - 24 - 103 </a:t>
            </a:r>
            <a:endParaRPr sz="1200" dirty="0">
              <a:solidFill>
                <a:schemeClr val="bg1"/>
              </a:solidFill>
            </a:endParaRPr>
          </a:p>
        </p:txBody>
      </p:sp>
    </p:spTree>
    <p:extLst>
      <p:ext uri="{BB962C8B-B14F-4D97-AF65-F5344CB8AC3E}">
        <p14:creationId xmlns:p14="http://schemas.microsoft.com/office/powerpoint/2010/main" val="1812052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1743"/>
          </a:xfrm>
          <a:prstGeom prst="rect">
            <a:avLst/>
          </a:prstGeom>
          <a:solidFill>
            <a:schemeClr val="tx2">
              <a:lumMod val="60000"/>
              <a:lumOff val="40000"/>
            </a:schemeClr>
          </a:solidFill>
          <a:ln/>
        </p:spPr>
      </p:sp>
      <p:sp>
        <p:nvSpPr>
          <p:cNvPr id="7" name="Text 4"/>
          <p:cNvSpPr/>
          <p:nvPr/>
        </p:nvSpPr>
        <p:spPr>
          <a:xfrm>
            <a:off x="2352913" y="377097"/>
            <a:ext cx="9773364" cy="620316"/>
          </a:xfrm>
          <a:prstGeom prst="rect">
            <a:avLst/>
          </a:prstGeom>
          <a:noFill/>
          <a:ln/>
        </p:spPr>
        <p:txBody>
          <a:bodyPr wrap="none" rtlCol="0" anchor="t"/>
          <a:lstStyle/>
          <a:p>
            <a:pPr marL="0" indent="0">
              <a:lnSpc>
                <a:spcPts val="4884"/>
              </a:lnSpc>
              <a:buNone/>
            </a:pPr>
            <a:r>
              <a:rPr lang="en-US" sz="3907" b="1" dirty="0">
                <a:solidFill>
                  <a:srgbClr val="002060"/>
                </a:solidFill>
                <a:latin typeface="Barlow" pitchFamily="34" charset="0"/>
                <a:ea typeface="Barlow" pitchFamily="34" charset="-122"/>
                <a:cs typeface="Barlow" pitchFamily="34" charset="-120"/>
              </a:rPr>
              <a:t>Flask API Endpoints for Weather Forecasting</a:t>
            </a:r>
            <a:endParaRPr lang="en-US" sz="3907" dirty="0">
              <a:solidFill>
                <a:srgbClr val="002060"/>
              </a:solidFill>
            </a:endParaRPr>
          </a:p>
        </p:txBody>
      </p:sp>
      <p:pic>
        <p:nvPicPr>
          <p:cNvPr id="10" name="Picture 9">
            <a:extLst>
              <a:ext uri="{FF2B5EF4-FFF2-40B4-BE49-F238E27FC236}">
                <a16:creationId xmlns:a16="http://schemas.microsoft.com/office/drawing/2014/main" id="{653F14C2-A4D7-4DFD-ADF9-C448B0B4720C}"/>
              </a:ext>
            </a:extLst>
          </p:cNvPr>
          <p:cNvPicPr>
            <a:picLocks noChangeAspect="1"/>
          </p:cNvPicPr>
          <p:nvPr/>
        </p:nvPicPr>
        <p:blipFill>
          <a:blip r:embed="rId3"/>
          <a:stretch>
            <a:fillRect/>
          </a:stretch>
        </p:blipFill>
        <p:spPr>
          <a:xfrm>
            <a:off x="401052" y="1374510"/>
            <a:ext cx="13860379" cy="5912491"/>
          </a:xfrm>
          <a:prstGeom prst="rect">
            <a:avLst/>
          </a:prstGeom>
        </p:spPr>
      </p:pic>
      <p:pic>
        <p:nvPicPr>
          <p:cNvPr id="11" name="Google Shape;88;p1">
            <a:extLst>
              <a:ext uri="{FF2B5EF4-FFF2-40B4-BE49-F238E27FC236}">
                <a16:creationId xmlns:a16="http://schemas.microsoft.com/office/drawing/2014/main" id="{E97CF15D-8294-4AE2-93BB-D03FD9B8B227}"/>
              </a:ext>
            </a:extLst>
          </p:cNvPr>
          <p:cNvPicPr preferRelativeResize="0"/>
          <p:nvPr/>
        </p:nvPicPr>
        <p:blipFill rotWithShape="1">
          <a:blip r:embed="rId4">
            <a:alphaModFix amt="80000"/>
          </a:blip>
          <a:srcRect r="52090"/>
          <a:stretch/>
        </p:blipFill>
        <p:spPr>
          <a:xfrm>
            <a:off x="0" y="7642193"/>
            <a:ext cx="2606703" cy="587407"/>
          </a:xfrm>
          <a:prstGeom prst="rect">
            <a:avLst/>
          </a:prstGeom>
          <a:noFill/>
          <a:ln>
            <a:noFill/>
          </a:ln>
        </p:spPr>
      </p:pic>
      <p:pic>
        <p:nvPicPr>
          <p:cNvPr id="12" name="Google Shape;89;p1">
            <a:extLst>
              <a:ext uri="{FF2B5EF4-FFF2-40B4-BE49-F238E27FC236}">
                <a16:creationId xmlns:a16="http://schemas.microsoft.com/office/drawing/2014/main" id="{5A27DAC8-0574-45CD-9BAE-5237268A0D13}"/>
              </a:ext>
            </a:extLst>
          </p:cNvPr>
          <p:cNvPicPr preferRelativeResize="0"/>
          <p:nvPr/>
        </p:nvPicPr>
        <p:blipFill rotWithShape="1">
          <a:blip r:embed="rId5">
            <a:alphaModFix amt="27000"/>
          </a:blip>
          <a:srcRect t="23457" b="23457"/>
          <a:stretch/>
        </p:blipFill>
        <p:spPr>
          <a:xfrm>
            <a:off x="1" y="7642962"/>
            <a:ext cx="14630400" cy="587407"/>
          </a:xfrm>
          <a:prstGeom prst="rect">
            <a:avLst/>
          </a:prstGeom>
          <a:noFill/>
          <a:ln>
            <a:noFill/>
          </a:ln>
        </p:spPr>
      </p:pic>
      <p:sp>
        <p:nvSpPr>
          <p:cNvPr id="13" name="Google Shape;241;p8">
            <a:extLst>
              <a:ext uri="{FF2B5EF4-FFF2-40B4-BE49-F238E27FC236}">
                <a16:creationId xmlns:a16="http://schemas.microsoft.com/office/drawing/2014/main" id="{F63E854D-FB17-446E-960C-26954508583C}"/>
              </a:ext>
            </a:extLst>
          </p:cNvPr>
          <p:cNvSpPr txBox="1"/>
          <p:nvPr/>
        </p:nvSpPr>
        <p:spPr>
          <a:xfrm>
            <a:off x="7632838" y="7801271"/>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IT20249502    |   </a:t>
            </a:r>
            <a:r>
              <a:rPr lang="en-US" sz="1866" dirty="0" err="1">
                <a:solidFill>
                  <a:schemeClr val="bg1"/>
                </a:solidFill>
                <a:latin typeface="Arial"/>
                <a:ea typeface="Arial"/>
                <a:cs typeface="Arial"/>
                <a:sym typeface="Arial"/>
              </a:rPr>
              <a:t>Devinda</a:t>
            </a:r>
            <a:r>
              <a:rPr lang="en-US" sz="1866" dirty="0">
                <a:solidFill>
                  <a:schemeClr val="bg1"/>
                </a:solidFill>
                <a:latin typeface="Arial"/>
                <a:ea typeface="Arial"/>
                <a:cs typeface="Arial"/>
                <a:sym typeface="Arial"/>
              </a:rPr>
              <a:t> K.K.D   |  2023 - 24 - 103 </a:t>
            </a:r>
            <a:endParaRPr sz="12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306788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Introduction</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This project aims to develop an intelligent platform that empowers bean farmers with valuable insights to improve their operations and yields.</a:t>
            </a:r>
            <a:endParaRPr lang="en-US" sz="1750" dirty="0"/>
          </a:p>
        </p:txBody>
      </p:sp>
      <p:pic>
        <p:nvPicPr>
          <p:cNvPr id="8" name="Google Shape;88;p1">
            <a:extLst>
              <a:ext uri="{FF2B5EF4-FFF2-40B4-BE49-F238E27FC236}">
                <a16:creationId xmlns:a16="http://schemas.microsoft.com/office/drawing/2014/main" id="{8C2B83BA-505B-4E22-B82B-3FEDB43D234D}"/>
              </a:ext>
            </a:extLst>
          </p:cNvPr>
          <p:cNvPicPr preferRelativeResize="0"/>
          <p:nvPr/>
        </p:nvPicPr>
        <p:blipFill rotWithShape="1">
          <a:blip r:embed="rId4">
            <a:alphaModFix amt="80000"/>
          </a:blip>
          <a:srcRect r="52090"/>
          <a:stretch/>
        </p:blipFill>
        <p:spPr>
          <a:xfrm>
            <a:off x="0" y="7526959"/>
            <a:ext cx="3128044" cy="7048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871067"/>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Problem Statement</a:t>
            </a:r>
            <a:endParaRPr lang="en-US" sz="4374" dirty="0"/>
          </a:p>
        </p:txBody>
      </p:sp>
      <p:sp>
        <p:nvSpPr>
          <p:cNvPr id="6" name="Shape 3"/>
          <p:cNvSpPr/>
          <p:nvPr/>
        </p:nvSpPr>
        <p:spPr>
          <a:xfrm>
            <a:off x="833199" y="3072289"/>
            <a:ext cx="499943" cy="499943"/>
          </a:xfrm>
          <a:prstGeom prst="roundRect">
            <a:avLst>
              <a:gd name="adj" fmla="val 20000"/>
            </a:avLst>
          </a:prstGeom>
          <a:solidFill>
            <a:srgbClr val="283157"/>
          </a:solidFill>
          <a:ln w="7620">
            <a:solidFill>
              <a:srgbClr val="414A70"/>
            </a:solidFill>
            <a:prstDash val="solid"/>
          </a:ln>
        </p:spPr>
      </p:sp>
      <p:sp>
        <p:nvSpPr>
          <p:cNvPr id="7" name="Text 4"/>
          <p:cNvSpPr/>
          <p:nvPr/>
        </p:nvSpPr>
        <p:spPr>
          <a:xfrm>
            <a:off x="1006673" y="3113961"/>
            <a:ext cx="152876"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8" name="Text 5"/>
          <p:cNvSpPr/>
          <p:nvPr/>
        </p:nvSpPr>
        <p:spPr>
          <a:xfrm>
            <a:off x="1555313" y="3148608"/>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Disease Detection</a:t>
            </a:r>
            <a:endParaRPr lang="en-US" sz="2187" dirty="0"/>
          </a:p>
        </p:txBody>
      </p:sp>
      <p:sp>
        <p:nvSpPr>
          <p:cNvPr id="9" name="Text 6"/>
          <p:cNvSpPr/>
          <p:nvPr/>
        </p:nvSpPr>
        <p:spPr>
          <a:xfrm>
            <a:off x="1555313" y="3629025"/>
            <a:ext cx="38200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Early identification of bean pod and leaf diseases is crucial for timely treatment.</a:t>
            </a:r>
            <a:endParaRPr lang="en-US" sz="1750" dirty="0"/>
          </a:p>
        </p:txBody>
      </p:sp>
      <p:sp>
        <p:nvSpPr>
          <p:cNvPr id="10" name="Shape 7"/>
          <p:cNvSpPr/>
          <p:nvPr/>
        </p:nvSpPr>
        <p:spPr>
          <a:xfrm>
            <a:off x="5597485" y="3072289"/>
            <a:ext cx="499943" cy="499943"/>
          </a:xfrm>
          <a:prstGeom prst="roundRect">
            <a:avLst>
              <a:gd name="adj" fmla="val 20000"/>
            </a:avLst>
          </a:prstGeom>
          <a:solidFill>
            <a:srgbClr val="283157"/>
          </a:solidFill>
          <a:ln w="7620">
            <a:solidFill>
              <a:srgbClr val="414A70"/>
            </a:solidFill>
            <a:prstDash val="solid"/>
          </a:ln>
        </p:spPr>
      </p:sp>
      <p:sp>
        <p:nvSpPr>
          <p:cNvPr id="11" name="Text 8"/>
          <p:cNvSpPr/>
          <p:nvPr/>
        </p:nvSpPr>
        <p:spPr>
          <a:xfrm>
            <a:off x="5746433" y="3113961"/>
            <a:ext cx="202049"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2" name="Text 9"/>
          <p:cNvSpPr/>
          <p:nvPr/>
        </p:nvSpPr>
        <p:spPr>
          <a:xfrm>
            <a:off x="6319599" y="3148608"/>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Price Prediction</a:t>
            </a:r>
            <a:endParaRPr lang="en-US" sz="2187" dirty="0"/>
          </a:p>
        </p:txBody>
      </p:sp>
      <p:sp>
        <p:nvSpPr>
          <p:cNvPr id="13" name="Text 10"/>
          <p:cNvSpPr/>
          <p:nvPr/>
        </p:nvSpPr>
        <p:spPr>
          <a:xfrm>
            <a:off x="6319599" y="3629025"/>
            <a:ext cx="38200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Accurate forecasting of retail and wholesale bean prices helps farmers plan their sales.</a:t>
            </a:r>
            <a:endParaRPr lang="en-US" sz="1750" dirty="0"/>
          </a:p>
        </p:txBody>
      </p:sp>
      <p:sp>
        <p:nvSpPr>
          <p:cNvPr id="14" name="Shape 11"/>
          <p:cNvSpPr/>
          <p:nvPr/>
        </p:nvSpPr>
        <p:spPr>
          <a:xfrm>
            <a:off x="833199" y="5090993"/>
            <a:ext cx="499943" cy="499943"/>
          </a:xfrm>
          <a:prstGeom prst="roundRect">
            <a:avLst>
              <a:gd name="adj" fmla="val 20000"/>
            </a:avLst>
          </a:prstGeom>
          <a:solidFill>
            <a:srgbClr val="283157"/>
          </a:solidFill>
          <a:ln w="7620">
            <a:solidFill>
              <a:srgbClr val="414A70"/>
            </a:solidFill>
            <a:prstDash val="solid"/>
          </a:ln>
        </p:spPr>
      </p:sp>
      <p:sp>
        <p:nvSpPr>
          <p:cNvPr id="15" name="Text 12"/>
          <p:cNvSpPr/>
          <p:nvPr/>
        </p:nvSpPr>
        <p:spPr>
          <a:xfrm>
            <a:off x="991076" y="5132665"/>
            <a:ext cx="184071"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6" name="Text 13"/>
          <p:cNvSpPr/>
          <p:nvPr/>
        </p:nvSpPr>
        <p:spPr>
          <a:xfrm>
            <a:off x="1555313" y="5167313"/>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Weather Forecasting</a:t>
            </a:r>
            <a:endParaRPr lang="en-US" sz="2187" dirty="0"/>
          </a:p>
        </p:txBody>
      </p:sp>
      <p:sp>
        <p:nvSpPr>
          <p:cNvPr id="17" name="Text 14"/>
          <p:cNvSpPr/>
          <p:nvPr/>
        </p:nvSpPr>
        <p:spPr>
          <a:xfrm>
            <a:off x="1555313" y="5647730"/>
            <a:ext cx="85842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Reliable weather predictions enable farmers to optimize cultivation and harvesting schedules.</a:t>
            </a:r>
            <a:endParaRPr lang="en-US" sz="1750" dirty="0"/>
          </a:p>
        </p:txBody>
      </p:sp>
      <p:pic>
        <p:nvPicPr>
          <p:cNvPr id="19" name="Google Shape;88;p1">
            <a:extLst>
              <a:ext uri="{FF2B5EF4-FFF2-40B4-BE49-F238E27FC236}">
                <a16:creationId xmlns:a16="http://schemas.microsoft.com/office/drawing/2014/main" id="{A518DA5F-5D5C-46E6-A32A-5AAB4B95D136}"/>
              </a:ext>
            </a:extLst>
          </p:cNvPr>
          <p:cNvPicPr preferRelativeResize="0"/>
          <p:nvPr/>
        </p:nvPicPr>
        <p:blipFill rotWithShape="1">
          <a:blip r:embed="rId4">
            <a:alphaModFix amt="80000"/>
          </a:blip>
          <a:srcRect r="52090"/>
          <a:stretch/>
        </p:blipFill>
        <p:spPr>
          <a:xfrm>
            <a:off x="0" y="7526959"/>
            <a:ext cx="3128044" cy="7048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861304"/>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System Architecture</a:t>
            </a:r>
            <a:endParaRPr lang="en-US" sz="4374" dirty="0"/>
          </a:p>
        </p:txBody>
      </p:sp>
      <p:sp>
        <p:nvSpPr>
          <p:cNvPr id="5" name="Text 3"/>
          <p:cNvSpPr/>
          <p:nvPr/>
        </p:nvSpPr>
        <p:spPr>
          <a:xfrm>
            <a:off x="2037993" y="311110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Machine Learning</a:t>
            </a:r>
            <a:endParaRPr lang="en-US" sz="2187" dirty="0"/>
          </a:p>
        </p:txBody>
      </p:sp>
      <p:sp>
        <p:nvSpPr>
          <p:cNvPr id="6" name="Text 4"/>
          <p:cNvSpPr/>
          <p:nvPr/>
        </p:nvSpPr>
        <p:spPr>
          <a:xfrm>
            <a:off x="2037993" y="3680460"/>
            <a:ext cx="3156347"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platform integrates machine learning models for disease detection, price forecasting, and weather prediction to provide comprehensive support for bean farmers.</a:t>
            </a:r>
            <a:endParaRPr lang="en-US" sz="1750" dirty="0"/>
          </a:p>
        </p:txBody>
      </p:sp>
      <p:sp>
        <p:nvSpPr>
          <p:cNvPr id="7" name="Text 5"/>
          <p:cNvSpPr/>
          <p:nvPr/>
        </p:nvSpPr>
        <p:spPr>
          <a:xfrm>
            <a:off x="5743932" y="311110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Models</a:t>
            </a:r>
            <a:endParaRPr lang="en-US" sz="2187" dirty="0"/>
          </a:p>
        </p:txBody>
      </p:sp>
      <p:sp>
        <p:nvSpPr>
          <p:cNvPr id="8" name="Text 6"/>
          <p:cNvSpPr/>
          <p:nvPr/>
        </p:nvSpPr>
        <p:spPr>
          <a:xfrm>
            <a:off x="5743932" y="3680460"/>
            <a:ext cx="3156347"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platform utilizes advanced machine learning models to tackle the key challenges faced by bean farmers.</a:t>
            </a:r>
            <a:endParaRPr lang="en-US" sz="1750" dirty="0"/>
          </a:p>
        </p:txBody>
      </p:sp>
      <p:sp>
        <p:nvSpPr>
          <p:cNvPr id="9" name="Text 7"/>
          <p:cNvSpPr/>
          <p:nvPr/>
        </p:nvSpPr>
        <p:spPr>
          <a:xfrm>
            <a:off x="9449872" y="3111103"/>
            <a:ext cx="3156347"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Comprehensive Support</a:t>
            </a:r>
            <a:endParaRPr lang="en-US" sz="2187" dirty="0"/>
          </a:p>
        </p:txBody>
      </p:sp>
      <p:sp>
        <p:nvSpPr>
          <p:cNvPr id="10" name="Text 8"/>
          <p:cNvSpPr/>
          <p:nvPr/>
        </p:nvSpPr>
        <p:spPr>
          <a:xfrm>
            <a:off x="9449872" y="4027646"/>
            <a:ext cx="3156347"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system aims to provide a comprehensive suite of tools and insights to empower bean farmers and improve their operations.</a:t>
            </a:r>
            <a:endParaRPr lang="en-US" sz="1750" dirty="0"/>
          </a:p>
        </p:txBody>
      </p:sp>
      <p:pic>
        <p:nvPicPr>
          <p:cNvPr id="12" name="Google Shape;88;p1">
            <a:extLst>
              <a:ext uri="{FF2B5EF4-FFF2-40B4-BE49-F238E27FC236}">
                <a16:creationId xmlns:a16="http://schemas.microsoft.com/office/drawing/2014/main" id="{1F0811F3-6502-4D08-9C75-F5B493B3B4DC}"/>
              </a:ext>
            </a:extLst>
          </p:cNvPr>
          <p:cNvPicPr preferRelativeResize="0"/>
          <p:nvPr/>
        </p:nvPicPr>
        <p:blipFill rotWithShape="1">
          <a:blip r:embed="rId3">
            <a:alphaModFix amt="80000"/>
          </a:blip>
          <a:srcRect r="52090"/>
          <a:stretch/>
        </p:blipFill>
        <p:spPr>
          <a:xfrm>
            <a:off x="0" y="7526959"/>
            <a:ext cx="3128044" cy="7048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2027872"/>
            <a:ext cx="619637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Technologies and Tools</a:t>
            </a:r>
            <a:endParaRPr lang="en-US" sz="4374" dirty="0"/>
          </a:p>
        </p:txBody>
      </p:sp>
      <p:pic>
        <p:nvPicPr>
          <p:cNvPr id="5" name="Image 0" descr="preencoded.png"/>
          <p:cNvPicPr>
            <a:picLocks noChangeAspect="1"/>
          </p:cNvPicPr>
          <p:nvPr/>
        </p:nvPicPr>
        <p:blipFill>
          <a:blip r:embed="rId3"/>
          <a:stretch>
            <a:fillRect/>
          </a:stretch>
        </p:blipFill>
        <p:spPr>
          <a:xfrm>
            <a:off x="2037993" y="3166586"/>
            <a:ext cx="555427" cy="555427"/>
          </a:xfrm>
          <a:prstGeom prst="rect">
            <a:avLst/>
          </a:prstGeom>
        </p:spPr>
      </p:pic>
      <p:sp>
        <p:nvSpPr>
          <p:cNvPr id="6" name="Text 3"/>
          <p:cNvSpPr/>
          <p:nvPr/>
        </p:nvSpPr>
        <p:spPr>
          <a:xfrm>
            <a:off x="2037993" y="3944183"/>
            <a:ext cx="2388632"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Python</a:t>
            </a:r>
            <a:endParaRPr lang="en-US" sz="2187" dirty="0"/>
          </a:p>
        </p:txBody>
      </p:sp>
      <p:sp>
        <p:nvSpPr>
          <p:cNvPr id="7" name="Text 4"/>
          <p:cNvSpPr/>
          <p:nvPr/>
        </p:nvSpPr>
        <p:spPr>
          <a:xfrm>
            <a:off x="2037993" y="4424601"/>
            <a:ext cx="2388632"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primary programming language used in the development of the platform.</a:t>
            </a:r>
            <a:endParaRPr lang="en-US" sz="1750" dirty="0"/>
          </a:p>
        </p:txBody>
      </p:sp>
      <p:pic>
        <p:nvPicPr>
          <p:cNvPr id="8" name="Image 1" descr="preencoded.png"/>
          <p:cNvPicPr>
            <a:picLocks noChangeAspect="1"/>
          </p:cNvPicPr>
          <p:nvPr/>
        </p:nvPicPr>
        <p:blipFill>
          <a:blip r:embed="rId4"/>
          <a:stretch>
            <a:fillRect/>
          </a:stretch>
        </p:blipFill>
        <p:spPr>
          <a:xfrm>
            <a:off x="4759881" y="3166586"/>
            <a:ext cx="555427" cy="555427"/>
          </a:xfrm>
          <a:prstGeom prst="rect">
            <a:avLst/>
          </a:prstGeom>
        </p:spPr>
      </p:pic>
      <p:sp>
        <p:nvSpPr>
          <p:cNvPr id="9" name="Text 5"/>
          <p:cNvSpPr/>
          <p:nvPr/>
        </p:nvSpPr>
        <p:spPr>
          <a:xfrm>
            <a:off x="4759881" y="3944183"/>
            <a:ext cx="2388632"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TensorFlow</a:t>
            </a:r>
            <a:endParaRPr lang="en-US" sz="2187" dirty="0"/>
          </a:p>
        </p:txBody>
      </p:sp>
      <p:sp>
        <p:nvSpPr>
          <p:cNvPr id="10" name="Text 6"/>
          <p:cNvSpPr/>
          <p:nvPr/>
        </p:nvSpPr>
        <p:spPr>
          <a:xfrm>
            <a:off x="4759881" y="4424601"/>
            <a:ext cx="2388632"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open-source machine learning framework used for model development.</a:t>
            </a:r>
            <a:endParaRPr lang="en-US" sz="1750" dirty="0"/>
          </a:p>
        </p:txBody>
      </p:sp>
      <p:pic>
        <p:nvPicPr>
          <p:cNvPr id="11" name="Image 2" descr="preencoded.png"/>
          <p:cNvPicPr>
            <a:picLocks noChangeAspect="1"/>
          </p:cNvPicPr>
          <p:nvPr/>
        </p:nvPicPr>
        <p:blipFill>
          <a:blip r:embed="rId5"/>
          <a:stretch>
            <a:fillRect/>
          </a:stretch>
        </p:blipFill>
        <p:spPr>
          <a:xfrm>
            <a:off x="7481768" y="3166586"/>
            <a:ext cx="555427" cy="555427"/>
          </a:xfrm>
          <a:prstGeom prst="rect">
            <a:avLst/>
          </a:prstGeom>
        </p:spPr>
      </p:pic>
      <p:sp>
        <p:nvSpPr>
          <p:cNvPr id="12" name="Text 7"/>
          <p:cNvSpPr/>
          <p:nvPr/>
        </p:nvSpPr>
        <p:spPr>
          <a:xfrm>
            <a:off x="7481768" y="3944183"/>
            <a:ext cx="2388632"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Flask</a:t>
            </a:r>
            <a:endParaRPr lang="en-US" sz="2187" dirty="0"/>
          </a:p>
        </p:txBody>
      </p:sp>
      <p:sp>
        <p:nvSpPr>
          <p:cNvPr id="13" name="Text 8"/>
          <p:cNvSpPr/>
          <p:nvPr/>
        </p:nvSpPr>
        <p:spPr>
          <a:xfrm>
            <a:off x="7481768" y="4424601"/>
            <a:ext cx="2388632"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web framework used for building the platform's user interface and API.</a:t>
            </a:r>
            <a:endParaRPr lang="en-US" sz="1750" dirty="0"/>
          </a:p>
        </p:txBody>
      </p:sp>
      <p:pic>
        <p:nvPicPr>
          <p:cNvPr id="14" name="Image 3" descr="preencoded.png"/>
          <p:cNvPicPr>
            <a:picLocks noChangeAspect="1"/>
          </p:cNvPicPr>
          <p:nvPr/>
        </p:nvPicPr>
        <p:blipFill>
          <a:blip r:embed="rId6"/>
          <a:stretch>
            <a:fillRect/>
          </a:stretch>
        </p:blipFill>
        <p:spPr>
          <a:xfrm>
            <a:off x="10203656" y="3166586"/>
            <a:ext cx="555427" cy="555427"/>
          </a:xfrm>
          <a:prstGeom prst="rect">
            <a:avLst/>
          </a:prstGeom>
        </p:spPr>
      </p:pic>
      <p:sp>
        <p:nvSpPr>
          <p:cNvPr id="15" name="Text 9"/>
          <p:cNvSpPr/>
          <p:nvPr/>
        </p:nvSpPr>
        <p:spPr>
          <a:xfrm>
            <a:off x="10203656" y="3944183"/>
            <a:ext cx="2388751"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OpenCV</a:t>
            </a:r>
            <a:endParaRPr lang="en-US" sz="2187" dirty="0"/>
          </a:p>
        </p:txBody>
      </p:sp>
      <p:sp>
        <p:nvSpPr>
          <p:cNvPr id="16" name="Text 10"/>
          <p:cNvSpPr/>
          <p:nvPr/>
        </p:nvSpPr>
        <p:spPr>
          <a:xfrm>
            <a:off x="10203656" y="4424601"/>
            <a:ext cx="2388751"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computer vision library used for image processing and analysis.</a:t>
            </a:r>
            <a:endParaRPr lang="en-US" sz="1750" dirty="0"/>
          </a:p>
        </p:txBody>
      </p:sp>
      <p:pic>
        <p:nvPicPr>
          <p:cNvPr id="18" name="Google Shape;88;p1">
            <a:extLst>
              <a:ext uri="{FF2B5EF4-FFF2-40B4-BE49-F238E27FC236}">
                <a16:creationId xmlns:a16="http://schemas.microsoft.com/office/drawing/2014/main" id="{97E88860-178D-4283-A682-2A5387D73D18}"/>
              </a:ext>
            </a:extLst>
          </p:cNvPr>
          <p:cNvPicPr preferRelativeResize="0"/>
          <p:nvPr/>
        </p:nvPicPr>
        <p:blipFill rotWithShape="1">
          <a:blip r:embed="rId7">
            <a:alphaModFix amt="80000"/>
          </a:blip>
          <a:srcRect r="52090"/>
          <a:stretch/>
        </p:blipFill>
        <p:spPr>
          <a:xfrm>
            <a:off x="0" y="7526959"/>
            <a:ext cx="3128044" cy="7048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466468"/>
            <a:ext cx="14630400" cy="7586669"/>
          </a:xfrm>
          <a:prstGeom prst="rect">
            <a:avLst/>
          </a:prstGeom>
          <a:solidFill>
            <a:srgbClr val="A8AFCC"/>
          </a:solidFill>
          <a:ln/>
        </p:spPr>
      </p:sp>
      <p:sp>
        <p:nvSpPr>
          <p:cNvPr id="3" name="Shape 1"/>
          <p:cNvSpPr/>
          <p:nvPr/>
        </p:nvSpPr>
        <p:spPr>
          <a:xfrm>
            <a:off x="0" y="642958"/>
            <a:ext cx="14630400" cy="7586998"/>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082273"/>
          </a:xfrm>
          <a:prstGeom prst="rect">
            <a:avLst/>
          </a:prstGeom>
        </p:spPr>
      </p:pic>
      <p:sp>
        <p:nvSpPr>
          <p:cNvPr id="5" name="Text 2"/>
          <p:cNvSpPr/>
          <p:nvPr/>
        </p:nvSpPr>
        <p:spPr>
          <a:xfrm>
            <a:off x="3023473" y="2543019"/>
            <a:ext cx="5996940" cy="520486"/>
          </a:xfrm>
          <a:prstGeom prst="rect">
            <a:avLst/>
          </a:prstGeom>
          <a:noFill/>
          <a:ln/>
        </p:spPr>
        <p:txBody>
          <a:bodyPr wrap="none" rtlCol="0" anchor="t"/>
          <a:lstStyle/>
          <a:p>
            <a:pPr marL="0" indent="0">
              <a:lnSpc>
                <a:spcPts val="4446"/>
              </a:lnSpc>
              <a:buNone/>
            </a:pPr>
            <a:r>
              <a:rPr lang="en-US" sz="3557" dirty="0">
                <a:solidFill>
                  <a:srgbClr val="FFFFFF"/>
                </a:solidFill>
                <a:latin typeface="Fraunces" pitchFamily="34" charset="0"/>
                <a:ea typeface="Fraunces" pitchFamily="34" charset="-122"/>
                <a:cs typeface="Fraunces" pitchFamily="34" charset="-120"/>
              </a:rPr>
              <a:t>Bean Pod Disease Diagnosis</a:t>
            </a:r>
            <a:endParaRPr lang="en-US" sz="3557" dirty="0"/>
          </a:p>
        </p:txBody>
      </p:sp>
      <p:sp>
        <p:nvSpPr>
          <p:cNvPr id="6" name="Shape 3"/>
          <p:cNvSpPr/>
          <p:nvPr/>
        </p:nvSpPr>
        <p:spPr>
          <a:xfrm>
            <a:off x="3023473" y="5476031"/>
            <a:ext cx="8583335" cy="45719"/>
          </a:xfrm>
          <a:prstGeom prst="roundRect">
            <a:avLst>
              <a:gd name="adj" fmla="val 225404"/>
            </a:avLst>
          </a:prstGeom>
          <a:solidFill>
            <a:srgbClr val="414A70"/>
          </a:solidFill>
          <a:ln/>
        </p:spPr>
      </p:sp>
      <p:sp>
        <p:nvSpPr>
          <p:cNvPr id="7" name="Shape 4"/>
          <p:cNvSpPr/>
          <p:nvPr/>
        </p:nvSpPr>
        <p:spPr>
          <a:xfrm>
            <a:off x="5106055" y="4902684"/>
            <a:ext cx="36076" cy="583050"/>
          </a:xfrm>
          <a:prstGeom prst="roundRect">
            <a:avLst>
              <a:gd name="adj" fmla="val 225404"/>
            </a:avLst>
          </a:prstGeom>
          <a:solidFill>
            <a:srgbClr val="414A70"/>
          </a:solidFill>
          <a:ln/>
        </p:spPr>
      </p:sp>
      <p:sp>
        <p:nvSpPr>
          <p:cNvPr id="8" name="Shape 5"/>
          <p:cNvSpPr/>
          <p:nvPr/>
        </p:nvSpPr>
        <p:spPr>
          <a:xfrm>
            <a:off x="4920853" y="5314250"/>
            <a:ext cx="406479" cy="374723"/>
          </a:xfrm>
          <a:prstGeom prst="roundRect">
            <a:avLst>
              <a:gd name="adj" fmla="val 20005"/>
            </a:avLst>
          </a:prstGeom>
          <a:solidFill>
            <a:srgbClr val="283157"/>
          </a:solidFill>
          <a:ln w="7620">
            <a:solidFill>
              <a:srgbClr val="414A70"/>
            </a:solidFill>
            <a:prstDash val="solid"/>
          </a:ln>
        </p:spPr>
      </p:sp>
      <p:sp>
        <p:nvSpPr>
          <p:cNvPr id="9" name="Text 6"/>
          <p:cNvSpPr/>
          <p:nvPr/>
        </p:nvSpPr>
        <p:spPr>
          <a:xfrm>
            <a:off x="5061942" y="5342780"/>
            <a:ext cx="124301" cy="312379"/>
          </a:xfrm>
          <a:prstGeom prst="rect">
            <a:avLst/>
          </a:prstGeom>
          <a:noFill/>
          <a:ln/>
        </p:spPr>
        <p:txBody>
          <a:bodyPr wrap="none" rtlCol="0" anchor="t"/>
          <a:lstStyle/>
          <a:p>
            <a:pPr marL="0" indent="0" algn="ctr">
              <a:lnSpc>
                <a:spcPts val="2668"/>
              </a:lnSpc>
              <a:buNone/>
            </a:pPr>
            <a:r>
              <a:rPr lang="en-US" sz="2134" dirty="0">
                <a:solidFill>
                  <a:srgbClr val="EBECEF"/>
                </a:solidFill>
                <a:latin typeface="Fraunces" pitchFamily="34" charset="0"/>
                <a:ea typeface="Fraunces" pitchFamily="34" charset="-122"/>
                <a:cs typeface="Fraunces" pitchFamily="34" charset="-120"/>
              </a:rPr>
              <a:t>1</a:t>
            </a:r>
            <a:endParaRPr lang="en-US" sz="2134" dirty="0"/>
          </a:p>
        </p:txBody>
      </p:sp>
      <p:sp>
        <p:nvSpPr>
          <p:cNvPr id="10" name="Text 7"/>
          <p:cNvSpPr/>
          <p:nvPr/>
        </p:nvSpPr>
        <p:spPr>
          <a:xfrm>
            <a:off x="3994785" y="3645629"/>
            <a:ext cx="2258735" cy="260243"/>
          </a:xfrm>
          <a:prstGeom prst="rect">
            <a:avLst/>
          </a:prstGeom>
          <a:noFill/>
          <a:ln/>
        </p:spPr>
        <p:txBody>
          <a:bodyPr wrap="none" rtlCol="0" anchor="t"/>
          <a:lstStyle/>
          <a:p>
            <a:pPr marL="0" indent="0" algn="ctr">
              <a:lnSpc>
                <a:spcPts val="2223"/>
              </a:lnSpc>
              <a:buNone/>
            </a:pPr>
            <a:r>
              <a:rPr lang="en-US" sz="1779" dirty="0">
                <a:solidFill>
                  <a:srgbClr val="EBECEF"/>
                </a:solidFill>
                <a:latin typeface="Fraunces" pitchFamily="34" charset="0"/>
                <a:ea typeface="Fraunces" pitchFamily="34" charset="-122"/>
                <a:cs typeface="Fraunces" pitchFamily="34" charset="-120"/>
              </a:rPr>
              <a:t>Model Architecture</a:t>
            </a:r>
            <a:endParaRPr lang="en-US" sz="1779" dirty="0"/>
          </a:p>
        </p:txBody>
      </p:sp>
      <p:sp>
        <p:nvSpPr>
          <p:cNvPr id="11" name="Text 8"/>
          <p:cNvSpPr/>
          <p:nvPr/>
        </p:nvSpPr>
        <p:spPr>
          <a:xfrm>
            <a:off x="3204091" y="4059387"/>
            <a:ext cx="3840123" cy="532999"/>
          </a:xfrm>
          <a:prstGeom prst="rect">
            <a:avLst/>
          </a:prstGeom>
          <a:noFill/>
          <a:ln/>
        </p:spPr>
        <p:txBody>
          <a:bodyPr wrap="square" rtlCol="0" anchor="t"/>
          <a:lstStyle/>
          <a:p>
            <a:pPr marL="0" indent="0" algn="ctr">
              <a:lnSpc>
                <a:spcPts val="2277"/>
              </a:lnSpc>
              <a:buNone/>
            </a:pPr>
            <a:r>
              <a:rPr lang="en-US" sz="1423" dirty="0">
                <a:solidFill>
                  <a:srgbClr val="EBECEF"/>
                </a:solidFill>
                <a:latin typeface="Epilogue" pitchFamily="34" charset="0"/>
                <a:ea typeface="Epilogue" pitchFamily="34" charset="-122"/>
                <a:cs typeface="Epilogue" pitchFamily="34" charset="-120"/>
              </a:rPr>
              <a:t>The model architecture used for bean pod disease diagnosis is InceptionResNetV2.</a:t>
            </a:r>
            <a:endParaRPr lang="en-US" sz="1423" dirty="0"/>
          </a:p>
        </p:txBody>
      </p:sp>
      <p:sp>
        <p:nvSpPr>
          <p:cNvPr id="12" name="Shape 9"/>
          <p:cNvSpPr/>
          <p:nvPr/>
        </p:nvSpPr>
        <p:spPr>
          <a:xfrm>
            <a:off x="7297043" y="5535025"/>
            <a:ext cx="36076" cy="583050"/>
          </a:xfrm>
          <a:prstGeom prst="roundRect">
            <a:avLst>
              <a:gd name="adj" fmla="val 225404"/>
            </a:avLst>
          </a:prstGeom>
          <a:solidFill>
            <a:srgbClr val="414A70"/>
          </a:solidFill>
          <a:ln/>
        </p:spPr>
      </p:sp>
      <p:sp>
        <p:nvSpPr>
          <p:cNvPr id="13" name="Shape 10"/>
          <p:cNvSpPr/>
          <p:nvPr/>
        </p:nvSpPr>
        <p:spPr>
          <a:xfrm>
            <a:off x="7111841" y="5314250"/>
            <a:ext cx="406479" cy="374723"/>
          </a:xfrm>
          <a:prstGeom prst="roundRect">
            <a:avLst>
              <a:gd name="adj" fmla="val 20005"/>
            </a:avLst>
          </a:prstGeom>
          <a:solidFill>
            <a:srgbClr val="283157"/>
          </a:solidFill>
          <a:ln w="7620">
            <a:solidFill>
              <a:srgbClr val="414A70"/>
            </a:solidFill>
            <a:prstDash val="solid"/>
          </a:ln>
        </p:spPr>
      </p:sp>
      <p:sp>
        <p:nvSpPr>
          <p:cNvPr id="14" name="Text 11"/>
          <p:cNvSpPr/>
          <p:nvPr/>
        </p:nvSpPr>
        <p:spPr>
          <a:xfrm>
            <a:off x="7232928" y="5342780"/>
            <a:ext cx="164306" cy="312379"/>
          </a:xfrm>
          <a:prstGeom prst="rect">
            <a:avLst/>
          </a:prstGeom>
          <a:noFill/>
          <a:ln/>
        </p:spPr>
        <p:txBody>
          <a:bodyPr wrap="none" rtlCol="0" anchor="t"/>
          <a:lstStyle/>
          <a:p>
            <a:pPr marL="0" indent="0" algn="ctr">
              <a:lnSpc>
                <a:spcPts val="2668"/>
              </a:lnSpc>
              <a:buNone/>
            </a:pPr>
            <a:r>
              <a:rPr lang="en-US" sz="2134" dirty="0">
                <a:solidFill>
                  <a:srgbClr val="EBECEF"/>
                </a:solidFill>
                <a:latin typeface="Fraunces" pitchFamily="34" charset="0"/>
                <a:ea typeface="Fraunces" pitchFamily="34" charset="-122"/>
                <a:cs typeface="Fraunces" pitchFamily="34" charset="-120"/>
              </a:rPr>
              <a:t>2</a:t>
            </a:r>
            <a:endParaRPr lang="en-US" sz="2134" dirty="0"/>
          </a:p>
        </p:txBody>
      </p:sp>
      <p:sp>
        <p:nvSpPr>
          <p:cNvPr id="15" name="Text 12"/>
          <p:cNvSpPr/>
          <p:nvPr/>
        </p:nvSpPr>
        <p:spPr>
          <a:xfrm>
            <a:off x="6185773" y="6320806"/>
            <a:ext cx="2258735" cy="260243"/>
          </a:xfrm>
          <a:prstGeom prst="rect">
            <a:avLst/>
          </a:prstGeom>
          <a:noFill/>
          <a:ln/>
        </p:spPr>
        <p:txBody>
          <a:bodyPr wrap="none" rtlCol="0" anchor="t"/>
          <a:lstStyle/>
          <a:p>
            <a:pPr marL="0" indent="0" algn="ctr">
              <a:lnSpc>
                <a:spcPts val="2223"/>
              </a:lnSpc>
              <a:buNone/>
            </a:pPr>
            <a:r>
              <a:rPr lang="en-US" sz="1779" dirty="0">
                <a:solidFill>
                  <a:srgbClr val="EBECEF"/>
                </a:solidFill>
                <a:latin typeface="Fraunces" pitchFamily="34" charset="0"/>
                <a:ea typeface="Fraunces" pitchFamily="34" charset="-122"/>
                <a:cs typeface="Fraunces" pitchFamily="34" charset="-120"/>
              </a:rPr>
              <a:t>Code Snippet</a:t>
            </a:r>
            <a:endParaRPr lang="en-US" sz="1779" dirty="0"/>
          </a:p>
        </p:txBody>
      </p:sp>
      <p:sp>
        <p:nvSpPr>
          <p:cNvPr id="16" name="Text 13"/>
          <p:cNvSpPr/>
          <p:nvPr/>
        </p:nvSpPr>
        <p:spPr>
          <a:xfrm>
            <a:off x="5395079" y="6757149"/>
            <a:ext cx="3840123" cy="799498"/>
          </a:xfrm>
          <a:prstGeom prst="rect">
            <a:avLst/>
          </a:prstGeom>
          <a:noFill/>
          <a:ln/>
        </p:spPr>
        <p:txBody>
          <a:bodyPr wrap="square" rtlCol="0" anchor="t"/>
          <a:lstStyle/>
          <a:p>
            <a:pPr marL="0" indent="0" algn="ctr">
              <a:lnSpc>
                <a:spcPts val="2277"/>
              </a:lnSpc>
              <a:buNone/>
            </a:pPr>
            <a:r>
              <a:rPr lang="en-US" sz="1423" dirty="0">
                <a:solidFill>
                  <a:srgbClr val="EBECEF"/>
                </a:solidFill>
                <a:latin typeface="Epilogue" pitchFamily="34" charset="0"/>
                <a:ea typeface="Epilogue" pitchFamily="34" charset="-122"/>
                <a:cs typeface="Epilogue" pitchFamily="34" charset="-120"/>
              </a:rPr>
              <a:t>The code snippet showcases the model loading and inference functions for bean pod disease diagnosis.</a:t>
            </a:r>
            <a:endParaRPr lang="en-US" sz="1423" dirty="0"/>
          </a:p>
        </p:txBody>
      </p:sp>
      <p:sp>
        <p:nvSpPr>
          <p:cNvPr id="17" name="Shape 14"/>
          <p:cNvSpPr/>
          <p:nvPr/>
        </p:nvSpPr>
        <p:spPr>
          <a:xfrm>
            <a:off x="9488031" y="4902684"/>
            <a:ext cx="36076" cy="583050"/>
          </a:xfrm>
          <a:prstGeom prst="roundRect">
            <a:avLst>
              <a:gd name="adj" fmla="val 225404"/>
            </a:avLst>
          </a:prstGeom>
          <a:solidFill>
            <a:srgbClr val="414A70"/>
          </a:solidFill>
          <a:ln/>
        </p:spPr>
      </p:sp>
      <p:sp>
        <p:nvSpPr>
          <p:cNvPr id="18" name="Shape 15"/>
          <p:cNvSpPr/>
          <p:nvPr/>
        </p:nvSpPr>
        <p:spPr>
          <a:xfrm>
            <a:off x="9302829" y="5314250"/>
            <a:ext cx="406479" cy="374723"/>
          </a:xfrm>
          <a:prstGeom prst="roundRect">
            <a:avLst>
              <a:gd name="adj" fmla="val 20005"/>
            </a:avLst>
          </a:prstGeom>
          <a:solidFill>
            <a:srgbClr val="283157"/>
          </a:solidFill>
          <a:ln w="7620">
            <a:solidFill>
              <a:srgbClr val="414A70"/>
            </a:solidFill>
            <a:prstDash val="solid"/>
          </a:ln>
        </p:spPr>
      </p:sp>
      <p:sp>
        <p:nvSpPr>
          <p:cNvPr id="19" name="Text 16"/>
          <p:cNvSpPr/>
          <p:nvPr/>
        </p:nvSpPr>
        <p:spPr>
          <a:xfrm>
            <a:off x="9431179" y="5342780"/>
            <a:ext cx="149662" cy="312379"/>
          </a:xfrm>
          <a:prstGeom prst="rect">
            <a:avLst/>
          </a:prstGeom>
          <a:noFill/>
          <a:ln/>
        </p:spPr>
        <p:txBody>
          <a:bodyPr wrap="none" rtlCol="0" anchor="t"/>
          <a:lstStyle/>
          <a:p>
            <a:pPr marL="0" indent="0" algn="ctr">
              <a:lnSpc>
                <a:spcPts val="2668"/>
              </a:lnSpc>
              <a:buNone/>
            </a:pPr>
            <a:r>
              <a:rPr lang="en-US" sz="2134" dirty="0">
                <a:solidFill>
                  <a:srgbClr val="EBECEF"/>
                </a:solidFill>
                <a:latin typeface="Fraunces" pitchFamily="34" charset="0"/>
                <a:ea typeface="Fraunces" pitchFamily="34" charset="-122"/>
                <a:cs typeface="Fraunces" pitchFamily="34" charset="-120"/>
              </a:rPr>
              <a:t>3</a:t>
            </a:r>
            <a:endParaRPr lang="en-US" sz="2134" dirty="0"/>
          </a:p>
        </p:txBody>
      </p:sp>
      <p:sp>
        <p:nvSpPr>
          <p:cNvPr id="20" name="Text 17"/>
          <p:cNvSpPr/>
          <p:nvPr/>
        </p:nvSpPr>
        <p:spPr>
          <a:xfrm>
            <a:off x="8376761" y="3356545"/>
            <a:ext cx="2258735" cy="260243"/>
          </a:xfrm>
          <a:prstGeom prst="rect">
            <a:avLst/>
          </a:prstGeom>
          <a:noFill/>
          <a:ln/>
        </p:spPr>
        <p:txBody>
          <a:bodyPr wrap="none" rtlCol="0" anchor="t"/>
          <a:lstStyle/>
          <a:p>
            <a:pPr marL="0" indent="0" algn="ctr">
              <a:lnSpc>
                <a:spcPts val="2223"/>
              </a:lnSpc>
              <a:buNone/>
            </a:pPr>
            <a:r>
              <a:rPr lang="en-US" sz="1779" dirty="0">
                <a:solidFill>
                  <a:srgbClr val="EBECEF"/>
                </a:solidFill>
                <a:latin typeface="Fraunces" pitchFamily="34" charset="0"/>
                <a:ea typeface="Fraunces" pitchFamily="34" charset="-122"/>
                <a:cs typeface="Fraunces" pitchFamily="34" charset="-120"/>
              </a:rPr>
              <a:t>Example Images</a:t>
            </a:r>
            <a:endParaRPr lang="en-US" sz="1779" dirty="0"/>
          </a:p>
        </p:txBody>
      </p:sp>
      <p:sp>
        <p:nvSpPr>
          <p:cNvPr id="21" name="Text 18"/>
          <p:cNvSpPr/>
          <p:nvPr/>
        </p:nvSpPr>
        <p:spPr>
          <a:xfrm>
            <a:off x="7586067" y="3787537"/>
            <a:ext cx="3840123" cy="736338"/>
          </a:xfrm>
          <a:prstGeom prst="rect">
            <a:avLst/>
          </a:prstGeom>
          <a:noFill/>
          <a:ln/>
        </p:spPr>
        <p:txBody>
          <a:bodyPr wrap="square" rtlCol="0" anchor="t"/>
          <a:lstStyle/>
          <a:p>
            <a:pPr marL="0" indent="0" algn="ctr">
              <a:lnSpc>
                <a:spcPts val="2277"/>
              </a:lnSpc>
              <a:buNone/>
            </a:pPr>
            <a:r>
              <a:rPr lang="en-US" sz="1423" dirty="0">
                <a:solidFill>
                  <a:srgbClr val="EBECEF"/>
                </a:solidFill>
                <a:latin typeface="Epilogue" pitchFamily="34" charset="0"/>
                <a:ea typeface="Epilogue" pitchFamily="34" charset="-122"/>
                <a:cs typeface="Epilogue" pitchFamily="34" charset="-120"/>
              </a:rPr>
              <a:t>The example images showcase various bean pod diseases as well as healthy bean pods.</a:t>
            </a:r>
            <a:endParaRPr lang="en-US" sz="1423" dirty="0"/>
          </a:p>
        </p:txBody>
      </p:sp>
      <p:pic>
        <p:nvPicPr>
          <p:cNvPr id="23" name="Google Shape;88;p1">
            <a:extLst>
              <a:ext uri="{FF2B5EF4-FFF2-40B4-BE49-F238E27FC236}">
                <a16:creationId xmlns:a16="http://schemas.microsoft.com/office/drawing/2014/main" id="{1D968BB6-A8B0-412F-AFE7-E044F57C5BEB}"/>
              </a:ext>
            </a:extLst>
          </p:cNvPr>
          <p:cNvPicPr preferRelativeResize="0"/>
          <p:nvPr/>
        </p:nvPicPr>
        <p:blipFill rotWithShape="1">
          <a:blip r:embed="rId4">
            <a:alphaModFix amt="80000"/>
          </a:blip>
          <a:srcRect r="52090"/>
          <a:stretch/>
        </p:blipFill>
        <p:spPr>
          <a:xfrm>
            <a:off x="0" y="7582027"/>
            <a:ext cx="3128044" cy="649819"/>
          </a:xfrm>
          <a:prstGeom prst="rect">
            <a:avLst/>
          </a:prstGeom>
          <a:noFill/>
          <a:ln>
            <a:noFill/>
          </a:ln>
        </p:spPr>
      </p:pic>
      <p:sp>
        <p:nvSpPr>
          <p:cNvPr id="24" name="Google Shape;241;p8">
            <a:extLst>
              <a:ext uri="{FF2B5EF4-FFF2-40B4-BE49-F238E27FC236}">
                <a16:creationId xmlns:a16="http://schemas.microsoft.com/office/drawing/2014/main" id="{B6805A86-177C-4F9C-AD14-6D1785AF3B4C}"/>
              </a:ext>
            </a:extLst>
          </p:cNvPr>
          <p:cNvSpPr txBox="1"/>
          <p:nvPr/>
        </p:nvSpPr>
        <p:spPr>
          <a:xfrm>
            <a:off x="7942649" y="7733426"/>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IT20647100    |   </a:t>
            </a:r>
            <a:r>
              <a:rPr lang="en-US" sz="1866" dirty="0" err="1">
                <a:solidFill>
                  <a:schemeClr val="bg1"/>
                </a:solidFill>
                <a:latin typeface="Arial"/>
                <a:ea typeface="Arial"/>
                <a:cs typeface="Arial"/>
                <a:sym typeface="Arial"/>
              </a:rPr>
              <a:t>Perera</a:t>
            </a:r>
            <a:r>
              <a:rPr lang="en-US" sz="1866" dirty="0">
                <a:solidFill>
                  <a:schemeClr val="bg1"/>
                </a:solidFill>
                <a:latin typeface="Arial"/>
                <a:ea typeface="Arial"/>
                <a:cs typeface="Arial"/>
                <a:sym typeface="Arial"/>
              </a:rPr>
              <a:t> M.T.G.E   |  2023 - 24 - 103 </a:t>
            </a:r>
            <a:endParaRPr sz="12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chemeClr val="tx2">
              <a:lumMod val="60000"/>
              <a:lumOff val="40000"/>
            </a:schemeClr>
          </a:solidFill>
          <a:ln/>
        </p:spPr>
      </p:sp>
      <p:sp>
        <p:nvSpPr>
          <p:cNvPr id="4" name="Text 2"/>
          <p:cNvSpPr/>
          <p:nvPr/>
        </p:nvSpPr>
        <p:spPr>
          <a:xfrm>
            <a:off x="1991916" y="586978"/>
            <a:ext cx="9392483" cy="665321"/>
          </a:xfrm>
          <a:prstGeom prst="rect">
            <a:avLst/>
          </a:prstGeom>
          <a:noFill/>
          <a:ln/>
        </p:spPr>
        <p:txBody>
          <a:bodyPr wrap="none" rtlCol="0" anchor="t"/>
          <a:lstStyle/>
          <a:p>
            <a:pPr marL="0" indent="0">
              <a:lnSpc>
                <a:spcPts val="5239"/>
              </a:lnSpc>
              <a:buNone/>
            </a:pPr>
            <a:r>
              <a:rPr lang="en-US" sz="4192" b="1" dirty="0">
                <a:solidFill>
                  <a:srgbClr val="002060"/>
                </a:solidFill>
                <a:latin typeface="Barlow" pitchFamily="34" charset="0"/>
                <a:ea typeface="Barlow" pitchFamily="34" charset="-122"/>
                <a:cs typeface="Barlow" pitchFamily="34" charset="-120"/>
              </a:rPr>
              <a:t>Model Loading and Prediction Functions</a:t>
            </a:r>
            <a:endParaRPr lang="en-US" sz="4192" dirty="0">
              <a:solidFill>
                <a:srgbClr val="002060"/>
              </a:solidFill>
            </a:endParaRPr>
          </a:p>
        </p:txBody>
      </p:sp>
      <p:pic>
        <p:nvPicPr>
          <p:cNvPr id="12" name="Picture 11">
            <a:extLst>
              <a:ext uri="{FF2B5EF4-FFF2-40B4-BE49-F238E27FC236}">
                <a16:creationId xmlns:a16="http://schemas.microsoft.com/office/drawing/2014/main" id="{10A2DABF-FFB5-4FB9-95A4-053BE3CC27AF}"/>
              </a:ext>
            </a:extLst>
          </p:cNvPr>
          <p:cNvPicPr>
            <a:picLocks noChangeAspect="1"/>
          </p:cNvPicPr>
          <p:nvPr/>
        </p:nvPicPr>
        <p:blipFill>
          <a:blip r:embed="rId3"/>
          <a:stretch>
            <a:fillRect/>
          </a:stretch>
        </p:blipFill>
        <p:spPr>
          <a:xfrm>
            <a:off x="352926" y="1439261"/>
            <a:ext cx="13876421" cy="6044070"/>
          </a:xfrm>
          <a:prstGeom prst="rect">
            <a:avLst/>
          </a:prstGeom>
        </p:spPr>
      </p:pic>
      <p:pic>
        <p:nvPicPr>
          <p:cNvPr id="13" name="Google Shape;88;p1">
            <a:extLst>
              <a:ext uri="{FF2B5EF4-FFF2-40B4-BE49-F238E27FC236}">
                <a16:creationId xmlns:a16="http://schemas.microsoft.com/office/drawing/2014/main" id="{463F258B-380C-489F-BE02-7E9E224B07B7}"/>
              </a:ext>
            </a:extLst>
          </p:cNvPr>
          <p:cNvPicPr preferRelativeResize="0"/>
          <p:nvPr/>
        </p:nvPicPr>
        <p:blipFill rotWithShape="1">
          <a:blip r:embed="rId4">
            <a:alphaModFix amt="80000"/>
          </a:blip>
          <a:srcRect r="52090"/>
          <a:stretch/>
        </p:blipFill>
        <p:spPr>
          <a:xfrm>
            <a:off x="0" y="7642622"/>
            <a:ext cx="2606703" cy="587407"/>
          </a:xfrm>
          <a:prstGeom prst="rect">
            <a:avLst/>
          </a:prstGeom>
          <a:noFill/>
          <a:ln>
            <a:noFill/>
          </a:ln>
        </p:spPr>
      </p:pic>
      <p:pic>
        <p:nvPicPr>
          <p:cNvPr id="14" name="Google Shape;89;p1">
            <a:extLst>
              <a:ext uri="{FF2B5EF4-FFF2-40B4-BE49-F238E27FC236}">
                <a16:creationId xmlns:a16="http://schemas.microsoft.com/office/drawing/2014/main" id="{DF016AE5-C5DB-4967-AA8A-CB738158820F}"/>
              </a:ext>
            </a:extLst>
          </p:cNvPr>
          <p:cNvPicPr preferRelativeResize="0"/>
          <p:nvPr/>
        </p:nvPicPr>
        <p:blipFill rotWithShape="1">
          <a:blip r:embed="rId5">
            <a:alphaModFix amt="27000"/>
          </a:blip>
          <a:srcRect t="23457" b="23457"/>
          <a:stretch/>
        </p:blipFill>
        <p:spPr>
          <a:xfrm>
            <a:off x="1" y="7755257"/>
            <a:ext cx="14630400" cy="587407"/>
          </a:xfrm>
          <a:prstGeom prst="rect">
            <a:avLst/>
          </a:prstGeom>
          <a:noFill/>
          <a:ln>
            <a:noFill/>
          </a:ln>
        </p:spPr>
      </p:pic>
      <p:sp>
        <p:nvSpPr>
          <p:cNvPr id="16" name="Google Shape;241;p8">
            <a:extLst>
              <a:ext uri="{FF2B5EF4-FFF2-40B4-BE49-F238E27FC236}">
                <a16:creationId xmlns:a16="http://schemas.microsoft.com/office/drawing/2014/main" id="{D000D190-3372-4B79-AC34-BA4E89A348AA}"/>
              </a:ext>
            </a:extLst>
          </p:cNvPr>
          <p:cNvSpPr txBox="1"/>
          <p:nvPr/>
        </p:nvSpPr>
        <p:spPr>
          <a:xfrm>
            <a:off x="7413263" y="7765510"/>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IT20647100    |   </a:t>
            </a:r>
            <a:r>
              <a:rPr lang="en-US" sz="1866" dirty="0" err="1">
                <a:solidFill>
                  <a:schemeClr val="bg1"/>
                </a:solidFill>
                <a:latin typeface="Arial"/>
                <a:ea typeface="Arial"/>
                <a:cs typeface="Arial"/>
                <a:sym typeface="Arial"/>
              </a:rPr>
              <a:t>Perera</a:t>
            </a:r>
            <a:r>
              <a:rPr lang="en-US" sz="1866" dirty="0">
                <a:solidFill>
                  <a:schemeClr val="bg1"/>
                </a:solidFill>
                <a:latin typeface="Arial"/>
                <a:ea typeface="Arial"/>
                <a:cs typeface="Arial"/>
                <a:sym typeface="Arial"/>
              </a:rPr>
              <a:t> M.T.G.E   |  2023 - 24 - 103 </a:t>
            </a:r>
            <a:endParaRPr sz="12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tx2">
              <a:lumMod val="60000"/>
              <a:lumOff val="40000"/>
              <a:alpha val="80000"/>
            </a:schemeClr>
          </a:solidFill>
          <a:ln/>
        </p:spPr>
      </p:sp>
      <p:sp>
        <p:nvSpPr>
          <p:cNvPr id="6" name="Text 3"/>
          <p:cNvSpPr/>
          <p:nvPr/>
        </p:nvSpPr>
        <p:spPr>
          <a:xfrm>
            <a:off x="1760220" y="326780"/>
            <a:ext cx="5554980" cy="694373"/>
          </a:xfrm>
          <a:prstGeom prst="rect">
            <a:avLst/>
          </a:prstGeom>
          <a:noFill/>
          <a:ln/>
        </p:spPr>
        <p:txBody>
          <a:bodyPr wrap="none" rtlCol="0" anchor="t"/>
          <a:lstStyle/>
          <a:p>
            <a:pPr marL="0" indent="0">
              <a:lnSpc>
                <a:spcPts val="5468"/>
              </a:lnSpc>
              <a:buNone/>
            </a:pPr>
            <a:r>
              <a:rPr lang="en-US" sz="4374" b="1" dirty="0">
                <a:solidFill>
                  <a:srgbClr val="002060"/>
                </a:solidFill>
                <a:latin typeface="Barlow" pitchFamily="34" charset="0"/>
                <a:ea typeface="Barlow" pitchFamily="34" charset="-122"/>
                <a:cs typeface="Barlow" pitchFamily="34" charset="-120"/>
              </a:rPr>
              <a:t>Flask API Endpoints</a:t>
            </a:r>
            <a:endParaRPr lang="en-US" sz="4374" dirty="0">
              <a:solidFill>
                <a:srgbClr val="002060"/>
              </a:solidFill>
            </a:endParaRPr>
          </a:p>
        </p:txBody>
      </p:sp>
      <p:pic>
        <p:nvPicPr>
          <p:cNvPr id="11" name="Picture 10">
            <a:extLst>
              <a:ext uri="{FF2B5EF4-FFF2-40B4-BE49-F238E27FC236}">
                <a16:creationId xmlns:a16="http://schemas.microsoft.com/office/drawing/2014/main" id="{0CA59ACF-48F6-4F4E-A20B-46E9B4A028CE}"/>
              </a:ext>
            </a:extLst>
          </p:cNvPr>
          <p:cNvPicPr>
            <a:picLocks noChangeAspect="1"/>
          </p:cNvPicPr>
          <p:nvPr/>
        </p:nvPicPr>
        <p:blipFill>
          <a:blip r:embed="rId4"/>
          <a:stretch>
            <a:fillRect/>
          </a:stretch>
        </p:blipFill>
        <p:spPr>
          <a:xfrm>
            <a:off x="208548" y="1125664"/>
            <a:ext cx="14181220" cy="6336352"/>
          </a:xfrm>
          <a:prstGeom prst="rect">
            <a:avLst/>
          </a:prstGeom>
        </p:spPr>
      </p:pic>
      <p:pic>
        <p:nvPicPr>
          <p:cNvPr id="12" name="Google Shape;88;p1">
            <a:extLst>
              <a:ext uri="{FF2B5EF4-FFF2-40B4-BE49-F238E27FC236}">
                <a16:creationId xmlns:a16="http://schemas.microsoft.com/office/drawing/2014/main" id="{643EF3FB-B01B-420C-8651-B1642CB5D5C9}"/>
              </a:ext>
            </a:extLst>
          </p:cNvPr>
          <p:cNvPicPr preferRelativeResize="0"/>
          <p:nvPr/>
        </p:nvPicPr>
        <p:blipFill rotWithShape="1">
          <a:blip r:embed="rId5">
            <a:alphaModFix amt="80000"/>
          </a:blip>
          <a:srcRect r="52090"/>
          <a:stretch/>
        </p:blipFill>
        <p:spPr>
          <a:xfrm>
            <a:off x="0" y="7642193"/>
            <a:ext cx="2606703" cy="587407"/>
          </a:xfrm>
          <a:prstGeom prst="rect">
            <a:avLst/>
          </a:prstGeom>
          <a:noFill/>
          <a:ln>
            <a:noFill/>
          </a:ln>
        </p:spPr>
      </p:pic>
      <p:pic>
        <p:nvPicPr>
          <p:cNvPr id="13" name="Google Shape;89;p1">
            <a:extLst>
              <a:ext uri="{FF2B5EF4-FFF2-40B4-BE49-F238E27FC236}">
                <a16:creationId xmlns:a16="http://schemas.microsoft.com/office/drawing/2014/main" id="{70685933-441D-47CC-A4F3-4C744D3E68EE}"/>
              </a:ext>
            </a:extLst>
          </p:cNvPr>
          <p:cNvPicPr preferRelativeResize="0"/>
          <p:nvPr/>
        </p:nvPicPr>
        <p:blipFill rotWithShape="1">
          <a:blip r:embed="rId6">
            <a:alphaModFix amt="27000"/>
          </a:blip>
          <a:srcRect t="23457" b="23457"/>
          <a:stretch/>
        </p:blipFill>
        <p:spPr>
          <a:xfrm>
            <a:off x="1" y="7691089"/>
            <a:ext cx="14630400" cy="587407"/>
          </a:xfrm>
          <a:prstGeom prst="rect">
            <a:avLst/>
          </a:prstGeom>
          <a:noFill/>
          <a:ln>
            <a:noFill/>
          </a:ln>
        </p:spPr>
      </p:pic>
      <p:sp>
        <p:nvSpPr>
          <p:cNvPr id="14" name="Google Shape;241;p8">
            <a:extLst>
              <a:ext uri="{FF2B5EF4-FFF2-40B4-BE49-F238E27FC236}">
                <a16:creationId xmlns:a16="http://schemas.microsoft.com/office/drawing/2014/main" id="{A9FB9748-5742-4120-B3E5-007E437C18AE}"/>
              </a:ext>
            </a:extLst>
          </p:cNvPr>
          <p:cNvSpPr txBox="1"/>
          <p:nvPr/>
        </p:nvSpPr>
        <p:spPr>
          <a:xfrm>
            <a:off x="7413263" y="7765510"/>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IT20647100    |   </a:t>
            </a:r>
            <a:r>
              <a:rPr lang="en-US" sz="1866" dirty="0" err="1">
                <a:solidFill>
                  <a:schemeClr val="bg1"/>
                </a:solidFill>
                <a:latin typeface="Arial"/>
                <a:ea typeface="Arial"/>
                <a:cs typeface="Arial"/>
                <a:sym typeface="Arial"/>
              </a:rPr>
              <a:t>Perera</a:t>
            </a:r>
            <a:r>
              <a:rPr lang="en-US" sz="1866" dirty="0">
                <a:solidFill>
                  <a:schemeClr val="bg1"/>
                </a:solidFill>
                <a:latin typeface="Arial"/>
                <a:ea typeface="Arial"/>
                <a:cs typeface="Arial"/>
                <a:sym typeface="Arial"/>
              </a:rPr>
              <a:t> M.T.G.E   |  2023 - 24 - 103 </a:t>
            </a:r>
            <a:endParaRPr sz="12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2039064"/>
            <a:ext cx="7498913"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Bean Leaf Disease Diagnosis</a:t>
            </a:r>
            <a:endParaRPr lang="en-US" sz="4374" dirty="0"/>
          </a:p>
        </p:txBody>
      </p:sp>
      <p:sp>
        <p:nvSpPr>
          <p:cNvPr id="5" name="Text 3"/>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Xception</a:t>
            </a:r>
            <a:endParaRPr lang="en-US" sz="2187" dirty="0"/>
          </a:p>
        </p:txBody>
      </p:sp>
      <p:sp>
        <p:nvSpPr>
          <p:cNvPr id="6" name="Text 4"/>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bean leaf disease diagnosis system utilizes the Xception model architecture to accurately identify various diseases affecting bean leaves.</a:t>
            </a:r>
            <a:endParaRPr lang="en-US" sz="1750" dirty="0"/>
          </a:p>
        </p:txBody>
      </p:sp>
      <p:sp>
        <p:nvSpPr>
          <p:cNvPr id="7" name="Text 5"/>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Model Loading</a:t>
            </a:r>
            <a:endParaRPr lang="en-US" sz="2187" dirty="0"/>
          </a:p>
        </p:txBody>
      </p:sp>
      <p:sp>
        <p:nvSpPr>
          <p:cNvPr id="8" name="Text 6"/>
          <p:cNvSpPr/>
          <p:nvPr/>
        </p:nvSpPr>
        <p:spPr>
          <a:xfrm>
            <a:off x="5743932" y="3858220"/>
            <a:ext cx="3156347"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code snippet demonstrates the functions for loading the pre-trained model and performing inference on input images.</a:t>
            </a:r>
            <a:endParaRPr lang="en-US" sz="1750" dirty="0"/>
          </a:p>
        </p:txBody>
      </p:sp>
      <p:sp>
        <p:nvSpPr>
          <p:cNvPr id="9" name="Text 7"/>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Prediction</a:t>
            </a:r>
            <a:endParaRPr lang="en-US" sz="2187" dirty="0"/>
          </a:p>
        </p:txBody>
      </p:sp>
      <p:sp>
        <p:nvSpPr>
          <p:cNvPr id="10" name="Text 8"/>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Example images showcase the different types of bean leaf diseases as well as healthy leaves, allowing for comprehensive diagnosis capabilities.</a:t>
            </a:r>
            <a:endParaRPr lang="en-US" sz="1750" dirty="0"/>
          </a:p>
        </p:txBody>
      </p:sp>
      <p:pic>
        <p:nvPicPr>
          <p:cNvPr id="12" name="Google Shape;88;p1">
            <a:extLst>
              <a:ext uri="{FF2B5EF4-FFF2-40B4-BE49-F238E27FC236}">
                <a16:creationId xmlns:a16="http://schemas.microsoft.com/office/drawing/2014/main" id="{A60F823E-2457-4ACA-89DD-D27C05F543B1}"/>
              </a:ext>
            </a:extLst>
          </p:cNvPr>
          <p:cNvPicPr preferRelativeResize="0"/>
          <p:nvPr/>
        </p:nvPicPr>
        <p:blipFill rotWithShape="1">
          <a:blip r:embed="rId3">
            <a:alphaModFix amt="80000"/>
          </a:blip>
          <a:srcRect r="52090"/>
          <a:stretch/>
        </p:blipFill>
        <p:spPr>
          <a:xfrm>
            <a:off x="0" y="7526959"/>
            <a:ext cx="3128044" cy="704888"/>
          </a:xfrm>
          <a:prstGeom prst="rect">
            <a:avLst/>
          </a:prstGeom>
          <a:noFill/>
          <a:ln>
            <a:noFill/>
          </a:ln>
        </p:spPr>
      </p:pic>
      <p:sp>
        <p:nvSpPr>
          <p:cNvPr id="13" name="Google Shape;241;p8">
            <a:extLst>
              <a:ext uri="{FF2B5EF4-FFF2-40B4-BE49-F238E27FC236}">
                <a16:creationId xmlns:a16="http://schemas.microsoft.com/office/drawing/2014/main" id="{89DACEEB-53E7-4FC3-A2A0-1EAF18AC8D75}"/>
              </a:ext>
            </a:extLst>
          </p:cNvPr>
          <p:cNvSpPr txBox="1"/>
          <p:nvPr/>
        </p:nvSpPr>
        <p:spPr>
          <a:xfrm>
            <a:off x="7066389" y="7759879"/>
            <a:ext cx="7439915" cy="373244"/>
          </a:xfrm>
          <a:prstGeom prst="rect">
            <a:avLst/>
          </a:prstGeom>
          <a:noFill/>
          <a:ln>
            <a:noFill/>
          </a:ln>
        </p:spPr>
        <p:txBody>
          <a:bodyPr spcFirstLastPara="1" wrap="square" lIns="0" tIns="0" rIns="0" bIns="0" anchor="t" anchorCtr="0">
            <a:spAutoFit/>
          </a:bodyPr>
          <a:lstStyle/>
          <a:p>
            <a:pPr algn="ctr">
              <a:lnSpc>
                <a:spcPct val="130010"/>
              </a:lnSpc>
            </a:pPr>
            <a:r>
              <a:rPr lang="en-US" sz="1866" dirty="0">
                <a:solidFill>
                  <a:schemeClr val="bg1"/>
                </a:solidFill>
                <a:latin typeface="Arial"/>
                <a:ea typeface="Arial"/>
                <a:cs typeface="Arial"/>
                <a:sym typeface="Arial"/>
              </a:rPr>
              <a:t>IT20299170    |   </a:t>
            </a:r>
            <a:r>
              <a:rPr lang="en-US" sz="1866" dirty="0" err="1">
                <a:solidFill>
                  <a:schemeClr val="bg1"/>
                </a:solidFill>
                <a:latin typeface="Arial"/>
                <a:ea typeface="Arial"/>
                <a:cs typeface="Arial"/>
                <a:sym typeface="Arial"/>
              </a:rPr>
              <a:t>Subasinghe</a:t>
            </a:r>
            <a:r>
              <a:rPr lang="en-US" sz="1866" dirty="0">
                <a:solidFill>
                  <a:schemeClr val="bg1"/>
                </a:solidFill>
                <a:latin typeface="Arial"/>
                <a:ea typeface="Arial"/>
                <a:cs typeface="Arial"/>
                <a:sym typeface="Arial"/>
              </a:rPr>
              <a:t> H.K.A.AS   |  2023 - 24 - 103 </a:t>
            </a:r>
            <a:endParaRPr sz="12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735</Words>
  <Application>Microsoft Office PowerPoint</Application>
  <PresentationFormat>Custom</PresentationFormat>
  <Paragraphs>100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Barlow</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5</cp:revision>
  <dcterms:created xsi:type="dcterms:W3CDTF">2024-05-20T04:09:12Z</dcterms:created>
  <dcterms:modified xsi:type="dcterms:W3CDTF">2024-05-20T04:40:15Z</dcterms:modified>
</cp:coreProperties>
</file>